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sldIdLst>
    <p:sldId id="256" r:id="rId2"/>
    <p:sldId id="257" r:id="rId3"/>
    <p:sldId id="259" r:id="rId4"/>
    <p:sldId id="258" r:id="rId5"/>
    <p:sldId id="283" r:id="rId6"/>
    <p:sldId id="260" r:id="rId7"/>
    <p:sldId id="285" r:id="rId8"/>
    <p:sldId id="284" r:id="rId9"/>
    <p:sldId id="286" r:id="rId10"/>
    <p:sldId id="282" r:id="rId11"/>
    <p:sldId id="261" r:id="rId12"/>
    <p:sldId id="281" r:id="rId13"/>
    <p:sldId id="287" r:id="rId14"/>
    <p:sldId id="265" r:id="rId15"/>
  </p:sldIdLst>
  <p:sldSz cx="18288000" cy="10287000"/>
  <p:notesSz cx="6858000" cy="9144000"/>
  <p:embeddedFontLst>
    <p:embeddedFont>
      <p:font typeface="Be Vietnam" panose="020B0604020202020204" charset="0"/>
      <p:regular r:id="rId17"/>
    </p:embeddedFont>
    <p:embeddedFont>
      <p:font typeface="Be Vietnam Ultra-Bold" panose="020B0604020202020204" charset="0"/>
      <p:regular r:id="rId18"/>
    </p:embeddedFont>
    <p:embeddedFont>
      <p:font typeface="IBM Plex Sans" panose="020B0503050203000203" pitchFamily="34" charset="0"/>
      <p:regular r:id="rId19"/>
      <p:bold r:id="rId20"/>
      <p:italic r:id="rId21"/>
      <p:boldItalic r:id="rId22"/>
    </p:embeddedFont>
    <p:embeddedFont>
      <p:font typeface="IBM Plex Sans Bold" panose="020B0803050203000203"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66" d="100"/>
          <a:sy n="66" d="100"/>
        </p:scale>
        <p:origin x="1500"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ableStyles" Target="tableStyles.xml"/></Relationships>
</file>

<file path=ppt/media/image1.jpeg>
</file>

<file path=ppt/media/image10.jpeg>
</file>

<file path=ppt/media/image11.png>
</file>

<file path=ppt/media/image12.jpeg>
</file>

<file path=ppt/media/image13.png>
</file>

<file path=ppt/media/image14.png>
</file>

<file path=ppt/media/image15.svg>
</file>

<file path=ppt/media/image16.jpg>
</file>

<file path=ppt/media/image17.jpg>
</file>

<file path=ppt/media/image2.png>
</file>

<file path=ppt/media/image3.svg>
</file>

<file path=ppt/media/image4.png>
</file>

<file path=ppt/media/image5.svg>
</file>

<file path=ppt/media/image6.png>
</file>

<file path=ppt/media/image7.sv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52C551-6E60-4040-B346-77F2C2649196}" type="datetimeFigureOut">
              <a:rPr lang="en-IN" smtClean="0"/>
              <a:t>11-04-2024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81DAF4-2C73-4572-839A-7CC01623B801}" type="slidenum">
              <a:rPr lang="en-IN" smtClean="0"/>
              <a:t>‹#›</a:t>
            </a:fld>
            <a:endParaRPr lang="en-IN"/>
          </a:p>
        </p:txBody>
      </p:sp>
    </p:spTree>
    <p:extLst>
      <p:ext uri="{BB962C8B-B14F-4D97-AF65-F5344CB8AC3E}">
        <p14:creationId xmlns:p14="http://schemas.microsoft.com/office/powerpoint/2010/main" val="32965473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981DAF4-2C73-4572-839A-7CC01623B801}" type="slidenum">
              <a:rPr lang="en-IN" smtClean="0"/>
              <a:t>1</a:t>
            </a:fld>
            <a:endParaRPr lang="en-IN"/>
          </a:p>
        </p:txBody>
      </p:sp>
    </p:spTree>
    <p:extLst>
      <p:ext uri="{BB962C8B-B14F-4D97-AF65-F5344CB8AC3E}">
        <p14:creationId xmlns:p14="http://schemas.microsoft.com/office/powerpoint/2010/main" val="17639113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sv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7.svg"/></Relationships>
</file>

<file path=ppt/slides/_rels/slide1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8" Type="http://schemas.openxmlformats.org/officeDocument/2006/relationships/image" Target="../media/image17.jpg"/><Relationship Id="rId3" Type="http://schemas.openxmlformats.org/officeDocument/2006/relationships/image" Target="../media/image14.png"/><Relationship Id="rId7" Type="http://schemas.openxmlformats.org/officeDocument/2006/relationships/image" Target="../media/image16.jp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hyperlink" Target="https://drive.google.com/file/d/1fLUnlWqE968yK_wSCe6n4-L4HFAZRae6/view?usp=drivesdk" TargetMode="External"/><Relationship Id="rId4" Type="http://schemas.openxmlformats.org/officeDocument/2006/relationships/image" Target="../media/image15.svg"/><Relationship Id="rId9" Type="http://schemas.openxmlformats.org/officeDocument/2006/relationships/hyperlink" Target="https://github.com/Nitheswaran07/HARDWARE_CODE.git"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8.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7.sv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jp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7.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10.jpeg"/><Relationship Id="rId4" Type="http://schemas.openxmlformats.org/officeDocument/2006/relationships/image" Target="../media/image5.svg"/></Relationships>
</file>

<file path=ppt/slides/_rels/slide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2.jpeg"/><Relationship Id="rId4" Type="http://schemas.openxmlformats.org/officeDocument/2006/relationships/image" Target="../media/image5.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9259" b="-9259"/>
            </a:stretch>
          </a:blipFill>
        </p:spPr>
      </p:sp>
      <p:sp>
        <p:nvSpPr>
          <p:cNvPr id="3" name="Freeform 3"/>
          <p:cNvSpPr/>
          <p:nvPr/>
        </p:nvSpPr>
        <p:spPr>
          <a:xfrm rot="-2700000">
            <a:off x="4226452" y="2785792"/>
            <a:ext cx="16909587" cy="6118196"/>
          </a:xfrm>
          <a:custGeom>
            <a:avLst/>
            <a:gdLst/>
            <a:ahLst/>
            <a:cxnLst/>
            <a:rect l="l" t="t" r="r" b="b"/>
            <a:pathLst>
              <a:path w="16909587" h="6118196">
                <a:moveTo>
                  <a:pt x="0" y="0"/>
                </a:moveTo>
                <a:lnTo>
                  <a:pt x="16909587" y="0"/>
                </a:lnTo>
                <a:lnTo>
                  <a:pt x="16909587" y="6118196"/>
                </a:lnTo>
                <a:lnTo>
                  <a:pt x="0" y="6118196"/>
                </a:lnTo>
                <a:lnTo>
                  <a:pt x="0" y="0"/>
                </a:lnTo>
                <a:close/>
              </a:path>
            </a:pathLst>
          </a:custGeom>
          <a:blipFill>
            <a:blip r:embed="rId4">
              <a:alphaModFix amt="60000"/>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1028700" y="2786321"/>
            <a:ext cx="11078006" cy="4582499"/>
          </a:xfrm>
          <a:prstGeom prst="rect">
            <a:avLst/>
          </a:prstGeom>
        </p:spPr>
        <p:txBody>
          <a:bodyPr lIns="0" tIns="0" rIns="0" bIns="0" rtlCol="0" anchor="t">
            <a:spAutoFit/>
          </a:bodyPr>
          <a:lstStyle/>
          <a:p>
            <a:pPr>
              <a:lnSpc>
                <a:spcPts val="11880"/>
              </a:lnSpc>
            </a:pPr>
            <a:r>
              <a:rPr lang="en-US" sz="11534">
                <a:solidFill>
                  <a:srgbClr val="F8F8F8"/>
                </a:solidFill>
                <a:latin typeface="Be Vietnam"/>
              </a:rPr>
              <a:t>PROJECT PROPOSAL PRESENTATION</a:t>
            </a:r>
          </a:p>
        </p:txBody>
      </p:sp>
      <p:grpSp>
        <p:nvGrpSpPr>
          <p:cNvPr id="11" name="Group 11"/>
          <p:cNvGrpSpPr/>
          <p:nvPr/>
        </p:nvGrpSpPr>
        <p:grpSpPr>
          <a:xfrm>
            <a:off x="13944600" y="6134100"/>
            <a:ext cx="4191006" cy="3897711"/>
            <a:chOff x="0" y="-19050"/>
            <a:chExt cx="5588008" cy="5196948"/>
          </a:xfrm>
        </p:grpSpPr>
        <p:sp>
          <p:nvSpPr>
            <p:cNvPr id="12" name="TextBox 12"/>
            <p:cNvSpPr txBox="1"/>
            <p:nvPr/>
          </p:nvSpPr>
          <p:spPr>
            <a:xfrm>
              <a:off x="0" y="-19050"/>
              <a:ext cx="4749804" cy="464220"/>
            </a:xfrm>
            <a:prstGeom prst="rect">
              <a:avLst/>
            </a:prstGeom>
          </p:spPr>
          <p:txBody>
            <a:bodyPr lIns="0" tIns="0" rIns="0" bIns="0" rtlCol="0" anchor="t">
              <a:spAutoFit/>
            </a:bodyPr>
            <a:lstStyle/>
            <a:p>
              <a:pPr marL="0" lvl="0" indent="0" algn="r">
                <a:lnSpc>
                  <a:spcPts val="2859"/>
                </a:lnSpc>
                <a:spcBef>
                  <a:spcPct val="0"/>
                </a:spcBef>
              </a:pPr>
              <a:r>
                <a:rPr lang="en-US" sz="2199" u="none" spc="191" dirty="0">
                  <a:solidFill>
                    <a:srgbClr val="F8F8F8"/>
                  </a:solidFill>
                  <a:latin typeface="Be Vietnam Ultra-Bold"/>
                </a:rPr>
                <a:t>PRESENTED </a:t>
              </a:r>
              <a:r>
                <a:rPr lang="en-US" sz="2199" spc="191" dirty="0">
                  <a:solidFill>
                    <a:srgbClr val="F8F8F8"/>
                  </a:solidFill>
                  <a:latin typeface="Be Vietnam Ultra-Bold"/>
                </a:rPr>
                <a:t>FOR</a:t>
              </a:r>
              <a:endParaRPr lang="en-US" sz="2199" u="none" spc="191" dirty="0">
                <a:solidFill>
                  <a:srgbClr val="F8F8F8"/>
                </a:solidFill>
                <a:latin typeface="Be Vietnam Ultra-Bold"/>
              </a:endParaRPr>
            </a:p>
          </p:txBody>
        </p:sp>
        <p:sp>
          <p:nvSpPr>
            <p:cNvPr id="13" name="TextBox 13"/>
            <p:cNvSpPr txBox="1"/>
            <p:nvPr/>
          </p:nvSpPr>
          <p:spPr>
            <a:xfrm>
              <a:off x="572223" y="434639"/>
              <a:ext cx="4749804" cy="540148"/>
            </a:xfrm>
            <a:prstGeom prst="rect">
              <a:avLst/>
            </a:prstGeom>
          </p:spPr>
          <p:txBody>
            <a:bodyPr lIns="0" tIns="0" rIns="0" bIns="0" rtlCol="0" anchor="t">
              <a:spAutoFit/>
            </a:bodyPr>
            <a:lstStyle/>
            <a:p>
              <a:pPr algn="r">
                <a:lnSpc>
                  <a:spcPts val="3359"/>
                </a:lnSpc>
              </a:pPr>
              <a:r>
                <a:rPr lang="en-US" sz="2400" dirty="0">
                  <a:solidFill>
                    <a:srgbClr val="F8F8F8"/>
                  </a:solidFill>
                  <a:latin typeface="IBM Plex Sans"/>
                </a:rPr>
                <a:t>Perspective Panorama</a:t>
              </a:r>
              <a:endParaRPr lang="en-US" sz="2400" u="none" dirty="0">
                <a:solidFill>
                  <a:srgbClr val="F8F8F8"/>
                </a:solidFill>
                <a:latin typeface="IBM Plex Sans"/>
              </a:endParaRPr>
            </a:p>
          </p:txBody>
        </p:sp>
        <p:sp>
          <p:nvSpPr>
            <p:cNvPr id="14" name="TextBox 14"/>
            <p:cNvSpPr txBox="1"/>
            <p:nvPr/>
          </p:nvSpPr>
          <p:spPr>
            <a:xfrm>
              <a:off x="0" y="4637750"/>
              <a:ext cx="4749804" cy="540148"/>
            </a:xfrm>
            <a:prstGeom prst="rect">
              <a:avLst/>
            </a:prstGeom>
          </p:spPr>
          <p:txBody>
            <a:bodyPr lIns="0" tIns="0" rIns="0" bIns="0" rtlCol="0" anchor="t">
              <a:spAutoFit/>
            </a:bodyPr>
            <a:lstStyle/>
            <a:p>
              <a:pPr algn="r">
                <a:lnSpc>
                  <a:spcPts val="3359"/>
                </a:lnSpc>
              </a:pPr>
              <a:endParaRPr lang="en-US" sz="2400" u="none" dirty="0">
                <a:solidFill>
                  <a:srgbClr val="F8F8F8"/>
                </a:solidFill>
                <a:latin typeface="IBM Plex Sans"/>
              </a:endParaRPr>
            </a:p>
          </p:txBody>
        </p:sp>
        <p:sp>
          <p:nvSpPr>
            <p:cNvPr id="15" name="TextBox 15"/>
            <p:cNvSpPr txBox="1"/>
            <p:nvPr/>
          </p:nvSpPr>
          <p:spPr>
            <a:xfrm>
              <a:off x="0" y="2443074"/>
              <a:ext cx="4749804" cy="464220"/>
            </a:xfrm>
            <a:prstGeom prst="rect">
              <a:avLst/>
            </a:prstGeom>
          </p:spPr>
          <p:txBody>
            <a:bodyPr lIns="0" tIns="0" rIns="0" bIns="0" rtlCol="0" anchor="t">
              <a:spAutoFit/>
            </a:bodyPr>
            <a:lstStyle/>
            <a:p>
              <a:pPr marL="0" lvl="0" indent="0" algn="r">
                <a:lnSpc>
                  <a:spcPts val="2859"/>
                </a:lnSpc>
                <a:spcBef>
                  <a:spcPct val="0"/>
                </a:spcBef>
              </a:pPr>
              <a:r>
                <a:rPr lang="en-US" sz="2199" u="none" spc="191">
                  <a:solidFill>
                    <a:srgbClr val="F8F8F8"/>
                  </a:solidFill>
                  <a:latin typeface="Be Vietnam Ultra-Bold"/>
                </a:rPr>
                <a:t>PRESENTED BY</a:t>
              </a:r>
            </a:p>
          </p:txBody>
        </p:sp>
        <p:sp>
          <p:nvSpPr>
            <p:cNvPr id="16" name="TextBox 16"/>
            <p:cNvSpPr txBox="1"/>
            <p:nvPr/>
          </p:nvSpPr>
          <p:spPr>
            <a:xfrm>
              <a:off x="838204" y="2986341"/>
              <a:ext cx="4749804" cy="1702859"/>
            </a:xfrm>
            <a:prstGeom prst="rect">
              <a:avLst/>
            </a:prstGeom>
          </p:spPr>
          <p:txBody>
            <a:bodyPr lIns="0" tIns="0" rIns="0" bIns="0" rtlCol="0" anchor="t">
              <a:spAutoFit/>
            </a:bodyPr>
            <a:lstStyle/>
            <a:p>
              <a:pPr algn="ctr">
                <a:lnSpc>
                  <a:spcPts val="3359"/>
                </a:lnSpc>
              </a:pPr>
              <a:r>
                <a:rPr lang="en-US" sz="2400" u="none" dirty="0" err="1">
                  <a:solidFill>
                    <a:srgbClr val="F8F8F8"/>
                  </a:solidFill>
                  <a:latin typeface="IBM Plex Sans"/>
                </a:rPr>
                <a:t>Nitheswaran</a:t>
              </a:r>
              <a:r>
                <a:rPr lang="en-US" sz="2400" u="none" dirty="0">
                  <a:solidFill>
                    <a:srgbClr val="F8F8F8"/>
                  </a:solidFill>
                  <a:latin typeface="IBM Plex Sans"/>
                </a:rPr>
                <a:t> K</a:t>
              </a:r>
            </a:p>
            <a:p>
              <a:pPr algn="ctr">
                <a:lnSpc>
                  <a:spcPts val="3359"/>
                </a:lnSpc>
              </a:pPr>
              <a:r>
                <a:rPr lang="en-US" sz="2400" u="none" dirty="0">
                  <a:solidFill>
                    <a:srgbClr val="F8F8F8"/>
                  </a:solidFill>
                  <a:latin typeface="IBM Plex Sans"/>
                </a:rPr>
                <a:t>Kaviya Priya M</a:t>
              </a:r>
            </a:p>
            <a:p>
              <a:pPr algn="ctr">
                <a:lnSpc>
                  <a:spcPts val="3359"/>
                </a:lnSpc>
              </a:pPr>
              <a:r>
                <a:rPr lang="en-US" sz="2400" dirty="0" err="1">
                  <a:solidFill>
                    <a:srgbClr val="F8F8F8"/>
                  </a:solidFill>
                  <a:latin typeface="IBM Plex Sans"/>
                </a:rPr>
                <a:t>Anitha</a:t>
              </a:r>
              <a:r>
                <a:rPr lang="en-US" sz="2400" dirty="0">
                  <a:solidFill>
                    <a:srgbClr val="F8F8F8"/>
                  </a:solidFill>
                  <a:latin typeface="IBM Plex Sans"/>
                </a:rPr>
                <a:t> M</a:t>
              </a:r>
              <a:endParaRPr lang="en-US" sz="2400" u="none" dirty="0">
                <a:solidFill>
                  <a:srgbClr val="F8F8F8"/>
                </a:solidFill>
                <a:latin typeface="IBM Plex Sans"/>
              </a:endParaRPr>
            </a:p>
          </p:txBody>
        </p:sp>
      </p:grpSp>
      <p:sp>
        <p:nvSpPr>
          <p:cNvPr id="17" name="TextBox 17"/>
          <p:cNvSpPr txBox="1"/>
          <p:nvPr/>
        </p:nvSpPr>
        <p:spPr>
          <a:xfrm>
            <a:off x="1029837" y="8328858"/>
            <a:ext cx="6631941" cy="1179747"/>
          </a:xfrm>
          <a:prstGeom prst="rect">
            <a:avLst/>
          </a:prstGeom>
        </p:spPr>
        <p:txBody>
          <a:bodyPr lIns="0" tIns="0" rIns="0" bIns="0" rtlCol="0" anchor="t">
            <a:spAutoFit/>
          </a:bodyPr>
          <a:lstStyle/>
          <a:p>
            <a:pPr>
              <a:lnSpc>
                <a:spcPts val="4759"/>
              </a:lnSpc>
            </a:pPr>
            <a:r>
              <a:rPr lang="en-US" sz="3200" dirty="0">
                <a:solidFill>
                  <a:schemeClr val="bg1"/>
                </a:solidFill>
                <a:effectLst/>
                <a:latin typeface="Times New Roman" panose="02020603050405020304" pitchFamily="18" charset="0"/>
              </a:rPr>
              <a:t>SAFESTRIDES: IoT-POWERED SAFETY SYSTEM FOR WOMEN </a:t>
            </a:r>
            <a:endParaRPr lang="en-US" sz="3200" dirty="0">
              <a:solidFill>
                <a:schemeClr val="bg1"/>
              </a:solidFill>
              <a:latin typeface="IBM Plex Sans"/>
            </a:endParaRPr>
          </a:p>
        </p:txBody>
      </p:sp>
      <p:grpSp>
        <p:nvGrpSpPr>
          <p:cNvPr id="18" name="Group 18"/>
          <p:cNvGrpSpPr/>
          <p:nvPr/>
        </p:nvGrpSpPr>
        <p:grpSpPr>
          <a:xfrm>
            <a:off x="1028700" y="1028700"/>
            <a:ext cx="3903161" cy="489363"/>
            <a:chOff x="0" y="0"/>
            <a:chExt cx="5204215" cy="652485"/>
          </a:xfrm>
        </p:grpSpPr>
        <p:sp>
          <p:nvSpPr>
            <p:cNvPr id="19" name="TextBox 19"/>
            <p:cNvSpPr txBox="1"/>
            <p:nvPr/>
          </p:nvSpPr>
          <p:spPr>
            <a:xfrm>
              <a:off x="877820" y="65132"/>
              <a:ext cx="4326395" cy="493127"/>
            </a:xfrm>
            <a:prstGeom prst="rect">
              <a:avLst/>
            </a:prstGeom>
          </p:spPr>
          <p:txBody>
            <a:bodyPr lIns="0" tIns="0" rIns="0" bIns="0" rtlCol="0" anchor="t">
              <a:spAutoFit/>
            </a:bodyPr>
            <a:lstStyle/>
            <a:p>
              <a:pPr>
                <a:lnSpc>
                  <a:spcPts val="3081"/>
                </a:lnSpc>
                <a:spcBef>
                  <a:spcPct val="0"/>
                </a:spcBef>
              </a:pPr>
              <a:r>
                <a:rPr lang="en-US" sz="2201" dirty="0">
                  <a:solidFill>
                    <a:srgbClr val="F8F8F8"/>
                  </a:solidFill>
                  <a:latin typeface="IBM Plex Sans Bold"/>
                </a:rPr>
                <a:t>ALLIES FOR HER</a:t>
              </a:r>
            </a:p>
          </p:txBody>
        </p:sp>
        <p:sp>
          <p:nvSpPr>
            <p:cNvPr id="20" name="Freeform 20"/>
            <p:cNvSpPr/>
            <p:nvPr/>
          </p:nvSpPr>
          <p:spPr>
            <a:xfrm>
              <a:off x="0" y="0"/>
              <a:ext cx="633503" cy="652485"/>
            </a:xfrm>
            <a:custGeom>
              <a:avLst/>
              <a:gdLst/>
              <a:ahLst/>
              <a:cxnLst/>
              <a:rect l="l" t="t" r="r" b="b"/>
              <a:pathLst>
                <a:path w="633503" h="652485">
                  <a:moveTo>
                    <a:pt x="0" y="0"/>
                  </a:moveTo>
                  <a:lnTo>
                    <a:pt x="633503" y="0"/>
                  </a:lnTo>
                  <a:lnTo>
                    <a:pt x="633503" y="652485"/>
                  </a:lnTo>
                  <a:lnTo>
                    <a:pt x="0" y="65248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r>
              <a:rPr lang="en-IN" dirty="0"/>
              <a:t>C</a:t>
            </a:r>
          </a:p>
        </p:txBody>
      </p:sp>
      <p:grpSp>
        <p:nvGrpSpPr>
          <p:cNvPr id="3" name="Group 3"/>
          <p:cNvGrpSpPr/>
          <p:nvPr/>
        </p:nvGrpSpPr>
        <p:grpSpPr>
          <a:xfrm>
            <a:off x="533400" y="1943100"/>
            <a:ext cx="17526000" cy="7937587"/>
            <a:chOff x="0" y="-76200"/>
            <a:chExt cx="1050841" cy="505689"/>
          </a:xfrm>
        </p:grpSpPr>
        <p:sp>
          <p:nvSpPr>
            <p:cNvPr id="4" name="Freeform 4"/>
            <p:cNvSpPr/>
            <p:nvPr/>
          </p:nvSpPr>
          <p:spPr>
            <a:xfrm>
              <a:off x="0" y="0"/>
              <a:ext cx="1050841" cy="429489"/>
            </a:xfrm>
            <a:custGeom>
              <a:avLst/>
              <a:gdLst/>
              <a:ahLst/>
              <a:cxnLst/>
              <a:rect l="l" t="t" r="r" b="b"/>
              <a:pathLst>
                <a:path w="1050841" h="429489">
                  <a:moveTo>
                    <a:pt x="77615" y="0"/>
                  </a:moveTo>
                  <a:lnTo>
                    <a:pt x="973226" y="0"/>
                  </a:lnTo>
                  <a:cubicBezTo>
                    <a:pt x="993811" y="0"/>
                    <a:pt x="1013552" y="8177"/>
                    <a:pt x="1028108" y="22733"/>
                  </a:cubicBezTo>
                  <a:cubicBezTo>
                    <a:pt x="1042663" y="37289"/>
                    <a:pt x="1050841" y="57030"/>
                    <a:pt x="1050841" y="77615"/>
                  </a:cubicBezTo>
                  <a:lnTo>
                    <a:pt x="1050841" y="351874"/>
                  </a:lnTo>
                  <a:cubicBezTo>
                    <a:pt x="1050841" y="394739"/>
                    <a:pt x="1016091" y="429489"/>
                    <a:pt x="973226" y="429489"/>
                  </a:cubicBezTo>
                  <a:lnTo>
                    <a:pt x="77615" y="429489"/>
                  </a:lnTo>
                  <a:cubicBezTo>
                    <a:pt x="57030" y="429489"/>
                    <a:pt x="37289" y="421311"/>
                    <a:pt x="22733" y="406756"/>
                  </a:cubicBezTo>
                  <a:cubicBezTo>
                    <a:pt x="8177" y="392200"/>
                    <a:pt x="0" y="372459"/>
                    <a:pt x="0" y="351874"/>
                  </a:cubicBezTo>
                  <a:lnTo>
                    <a:pt x="0" y="77615"/>
                  </a:lnTo>
                  <a:cubicBezTo>
                    <a:pt x="0" y="34749"/>
                    <a:pt x="34749" y="0"/>
                    <a:pt x="77615" y="0"/>
                  </a:cubicBezTo>
                  <a:close/>
                </a:path>
              </a:pathLst>
            </a:custGeom>
            <a:solidFill>
              <a:srgbClr val="FF007E"/>
            </a:solidFill>
            <a:ln cap="rnd">
              <a:noFill/>
              <a:prstDash val="solid"/>
              <a:round/>
            </a:ln>
          </p:spPr>
          <p:txBody>
            <a:bodyPr/>
            <a:lstStyle/>
            <a:p>
              <a:endParaRPr lang="en-IN" dirty="0"/>
            </a:p>
          </p:txBody>
        </p:sp>
        <p:sp>
          <p:nvSpPr>
            <p:cNvPr id="5" name="TextBox 5"/>
            <p:cNvSpPr txBox="1"/>
            <p:nvPr/>
          </p:nvSpPr>
          <p:spPr>
            <a:xfrm>
              <a:off x="0" y="-76200"/>
              <a:ext cx="1050841" cy="505689"/>
            </a:xfrm>
            <a:prstGeom prst="rect">
              <a:avLst/>
            </a:prstGeom>
          </p:spPr>
          <p:txBody>
            <a:bodyPr lIns="50800" tIns="50800" rIns="50800" bIns="50800" rtlCol="0" anchor="ctr"/>
            <a:lstStyle/>
            <a:p>
              <a:pPr marL="0" lvl="0" indent="0" algn="ctr">
                <a:lnSpc>
                  <a:spcPts val="5599"/>
                </a:lnSpc>
                <a:spcBef>
                  <a:spcPct val="0"/>
                </a:spcBef>
              </a:pPr>
              <a:endParaRPr lang="en-US" sz="3999" u="none" dirty="0">
                <a:solidFill>
                  <a:srgbClr val="F8F8F8"/>
                </a:solidFill>
                <a:latin typeface="Be Vietnam Ultra-Bold"/>
              </a:endParaRPr>
            </a:p>
          </p:txBody>
        </p:sp>
      </p:grpSp>
      <p:sp>
        <p:nvSpPr>
          <p:cNvPr id="19" name="Freeform 19"/>
          <p:cNvSpPr/>
          <p:nvPr/>
        </p:nvSpPr>
        <p:spPr>
          <a:xfrm rot="2159446">
            <a:off x="13111917" y="-3539846"/>
            <a:ext cx="7814506" cy="6308438"/>
          </a:xfrm>
          <a:custGeom>
            <a:avLst/>
            <a:gdLst/>
            <a:ahLst/>
            <a:cxnLst/>
            <a:rect l="l" t="t" r="r" b="b"/>
            <a:pathLst>
              <a:path w="7814506" h="6308438">
                <a:moveTo>
                  <a:pt x="0" y="0"/>
                </a:moveTo>
                <a:lnTo>
                  <a:pt x="7814506" y="0"/>
                </a:lnTo>
                <a:lnTo>
                  <a:pt x="7814506" y="6308437"/>
                </a:lnTo>
                <a:lnTo>
                  <a:pt x="0" y="63084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24" name="Group 24"/>
          <p:cNvGrpSpPr/>
          <p:nvPr/>
        </p:nvGrpSpPr>
        <p:grpSpPr>
          <a:xfrm>
            <a:off x="914400" y="357463"/>
            <a:ext cx="3903161" cy="489363"/>
            <a:chOff x="0" y="0"/>
            <a:chExt cx="5204215" cy="652485"/>
          </a:xfrm>
        </p:grpSpPr>
        <p:sp>
          <p:nvSpPr>
            <p:cNvPr id="25" name="TextBox 25"/>
            <p:cNvSpPr txBox="1"/>
            <p:nvPr/>
          </p:nvSpPr>
          <p:spPr>
            <a:xfrm>
              <a:off x="877820" y="65132"/>
              <a:ext cx="4326395" cy="493127"/>
            </a:xfrm>
            <a:prstGeom prst="rect">
              <a:avLst/>
            </a:prstGeom>
          </p:spPr>
          <p:txBody>
            <a:bodyPr lIns="0" tIns="0" rIns="0" bIns="0" rtlCol="0" anchor="t">
              <a:spAutoFit/>
            </a:bodyPr>
            <a:lstStyle/>
            <a:p>
              <a:pPr>
                <a:lnSpc>
                  <a:spcPts val="3081"/>
                </a:lnSpc>
                <a:spcBef>
                  <a:spcPct val="0"/>
                </a:spcBef>
              </a:pPr>
              <a:r>
                <a:rPr lang="en-US" sz="2201" dirty="0">
                  <a:solidFill>
                    <a:srgbClr val="F8F8F8"/>
                  </a:solidFill>
                  <a:latin typeface="IBM Plex Sans Bold"/>
                </a:rPr>
                <a:t>ALLIES FOR HER</a:t>
              </a:r>
            </a:p>
          </p:txBody>
        </p:sp>
        <p:sp>
          <p:nvSpPr>
            <p:cNvPr id="26" name="Freeform 26"/>
            <p:cNvSpPr/>
            <p:nvPr/>
          </p:nvSpPr>
          <p:spPr>
            <a:xfrm>
              <a:off x="0" y="0"/>
              <a:ext cx="633503" cy="652485"/>
            </a:xfrm>
            <a:custGeom>
              <a:avLst/>
              <a:gdLst/>
              <a:ahLst/>
              <a:cxnLst/>
              <a:rect l="l" t="t" r="r" b="b"/>
              <a:pathLst>
                <a:path w="633503" h="652485">
                  <a:moveTo>
                    <a:pt x="0" y="0"/>
                  </a:moveTo>
                  <a:lnTo>
                    <a:pt x="633503" y="0"/>
                  </a:lnTo>
                  <a:lnTo>
                    <a:pt x="633503" y="652485"/>
                  </a:lnTo>
                  <a:lnTo>
                    <a:pt x="0" y="65248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sp>
        <p:nvSpPr>
          <p:cNvPr id="28" name="TextBox 34">
            <a:extLst>
              <a:ext uri="{FF2B5EF4-FFF2-40B4-BE49-F238E27FC236}">
                <a16:creationId xmlns:a16="http://schemas.microsoft.com/office/drawing/2014/main" id="{8F9D6E34-2094-D927-3419-4155B62A64AE}"/>
              </a:ext>
            </a:extLst>
          </p:cNvPr>
          <p:cNvSpPr txBox="1"/>
          <p:nvPr/>
        </p:nvSpPr>
        <p:spPr>
          <a:xfrm>
            <a:off x="947205" y="882704"/>
            <a:ext cx="9410700" cy="2154436"/>
          </a:xfrm>
          <a:prstGeom prst="rect">
            <a:avLst/>
          </a:prstGeom>
        </p:spPr>
        <p:txBody>
          <a:bodyPr wrap="square" lIns="0" tIns="0" rIns="0" bIns="0" rtlCol="0" anchor="t">
            <a:spAutoFit/>
          </a:bodyPr>
          <a:lstStyle/>
          <a:p>
            <a:pPr>
              <a:lnSpc>
                <a:spcPts val="8400"/>
              </a:lnSpc>
            </a:pPr>
            <a:r>
              <a:rPr lang="en-US" sz="7000" dirty="0">
                <a:solidFill>
                  <a:schemeClr val="bg1"/>
                </a:solidFill>
                <a:latin typeface="Be Vietnam Ultra-Bold"/>
              </a:rPr>
              <a:t>UNIQUE SELLING PROPORTION</a:t>
            </a:r>
          </a:p>
        </p:txBody>
      </p:sp>
      <p:sp>
        <p:nvSpPr>
          <p:cNvPr id="30" name="TextBox 29">
            <a:extLst>
              <a:ext uri="{FF2B5EF4-FFF2-40B4-BE49-F238E27FC236}">
                <a16:creationId xmlns:a16="http://schemas.microsoft.com/office/drawing/2014/main" id="{5EED3049-E96D-0782-76DC-7A2DD67A2C4B}"/>
              </a:ext>
            </a:extLst>
          </p:cNvPr>
          <p:cNvSpPr txBox="1"/>
          <p:nvPr/>
        </p:nvSpPr>
        <p:spPr>
          <a:xfrm>
            <a:off x="1151963" y="3537842"/>
            <a:ext cx="16268700" cy="6124754"/>
          </a:xfrm>
          <a:prstGeom prst="rect">
            <a:avLst/>
          </a:prstGeom>
          <a:noFill/>
        </p:spPr>
        <p:txBody>
          <a:bodyPr wrap="square" rtlCol="0">
            <a:spAutoFit/>
          </a:bodyPr>
          <a:lstStyle/>
          <a:p>
            <a:pPr marL="457200" indent="-457200" algn="just">
              <a:buFont typeface="Arial" panose="020B0604020202020204" pitchFamily="34" charset="0"/>
              <a:buChar char="•"/>
            </a:pPr>
            <a:r>
              <a:rPr lang="en-US" sz="2800" dirty="0">
                <a:solidFill>
                  <a:schemeClr val="bg1"/>
                </a:solidFill>
                <a:latin typeface="Times New Roman" panose="02020603050405020304" pitchFamily="18" charset="0"/>
                <a:cs typeface="Times New Roman" panose="02020603050405020304" pitchFamily="18" charset="0"/>
              </a:rPr>
              <a:t>Real-time Location Accuracy: Highlight precise GPS and location tracking that provides users and their loved ones with , information in emergency.</a:t>
            </a:r>
          </a:p>
          <a:p>
            <a:pPr algn="just"/>
            <a:endParaRPr lang="en-US" sz="2800" dirty="0">
              <a:solidFill>
                <a:schemeClr val="bg1"/>
              </a:solidFill>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en-US" sz="2800" dirty="0">
                <a:solidFill>
                  <a:schemeClr val="bg1"/>
                </a:solidFill>
                <a:latin typeface="Times New Roman" panose="02020603050405020304" pitchFamily="18" charset="0"/>
                <a:cs typeface="Times New Roman" panose="02020603050405020304" pitchFamily="18" charset="0"/>
              </a:rPr>
              <a:t>AI-Driven Threat Detection: Encourage the utilization of artificial intelligence for smart threat detection, ensuring the system's capability to differentiate between real threats and false alarms.</a:t>
            </a:r>
          </a:p>
          <a:p>
            <a:pPr algn="just"/>
            <a:endParaRPr lang="en-US" sz="2800" dirty="0">
              <a:solidFill>
                <a:schemeClr val="bg1"/>
              </a:solidFill>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en-US" sz="2800" dirty="0">
                <a:solidFill>
                  <a:schemeClr val="bg1"/>
                </a:solidFill>
                <a:latin typeface="Times New Roman" panose="02020603050405020304" pitchFamily="18" charset="0"/>
                <a:cs typeface="Times New Roman" panose="02020603050405020304" pitchFamily="18" charset="0"/>
              </a:rPr>
              <a:t>Mobile App: A mobile app that simplifies navigation and usage, making it even to those with limited tech expertise.</a:t>
            </a:r>
          </a:p>
          <a:p>
            <a:pPr algn="just"/>
            <a:endParaRPr lang="en-US" sz="2800" dirty="0">
              <a:solidFill>
                <a:schemeClr val="bg1"/>
              </a:solidFill>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en-US" sz="2800" dirty="0">
                <a:solidFill>
                  <a:schemeClr val="bg1"/>
                </a:solidFill>
                <a:latin typeface="Times New Roman" panose="02020603050405020304" pitchFamily="18" charset="0"/>
                <a:cs typeface="Times New Roman" panose="02020603050405020304" pitchFamily="18" charset="0"/>
              </a:rPr>
              <a:t>Discrete Wearable Design: Emphasize the discreet and fashionable design of the wearable device, making it easy for women to into their daily attire.</a:t>
            </a:r>
          </a:p>
          <a:p>
            <a:pPr marL="457200" indent="-457200" algn="just">
              <a:buFont typeface="Arial" panose="020B0604020202020204" pitchFamily="34" charset="0"/>
              <a:buChar char="•"/>
            </a:pPr>
            <a:endParaRPr lang="en-US" sz="2800" dirty="0">
              <a:solidFill>
                <a:schemeClr val="bg1"/>
              </a:solidFill>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en-US" sz="2800" dirty="0">
                <a:solidFill>
                  <a:schemeClr val="bg1"/>
                </a:solidFill>
                <a:latin typeface="Times New Roman" panose="02020603050405020304" pitchFamily="18" charset="0"/>
                <a:cs typeface="Times New Roman" panose="02020603050405020304" pitchFamily="18" charset="0"/>
              </a:rPr>
              <a:t>Privacy and Data Security : Provide users with robust privacy controls and advanced data security measures to safeguard their sensitive information, our system as highly trustworthy.</a:t>
            </a:r>
            <a:endParaRPr lang="en-IN" sz="28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165894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9" name="Group 29"/>
          <p:cNvGrpSpPr/>
          <p:nvPr/>
        </p:nvGrpSpPr>
        <p:grpSpPr>
          <a:xfrm>
            <a:off x="609600" y="358115"/>
            <a:ext cx="3903161" cy="489363"/>
            <a:chOff x="0" y="0"/>
            <a:chExt cx="5204215" cy="652485"/>
          </a:xfrm>
        </p:grpSpPr>
        <p:sp>
          <p:nvSpPr>
            <p:cNvPr id="30" name="TextBox 30"/>
            <p:cNvSpPr txBox="1"/>
            <p:nvPr/>
          </p:nvSpPr>
          <p:spPr>
            <a:xfrm>
              <a:off x="877820" y="65065"/>
              <a:ext cx="4326395" cy="493127"/>
            </a:xfrm>
            <a:prstGeom prst="rect">
              <a:avLst/>
            </a:prstGeom>
          </p:spPr>
          <p:txBody>
            <a:bodyPr lIns="0" tIns="0" rIns="0" bIns="0" rtlCol="0" anchor="t">
              <a:spAutoFit/>
            </a:bodyPr>
            <a:lstStyle/>
            <a:p>
              <a:pPr>
                <a:lnSpc>
                  <a:spcPts val="3081"/>
                </a:lnSpc>
                <a:spcBef>
                  <a:spcPct val="0"/>
                </a:spcBef>
              </a:pPr>
              <a:r>
                <a:rPr lang="en-US" sz="2201" dirty="0">
                  <a:solidFill>
                    <a:srgbClr val="01003B"/>
                  </a:solidFill>
                  <a:latin typeface="IBM Plex Sans Bold"/>
                </a:rPr>
                <a:t>ALLIES FOR HER</a:t>
              </a:r>
            </a:p>
          </p:txBody>
        </p:sp>
        <p:sp>
          <p:nvSpPr>
            <p:cNvPr id="31" name="Freeform 31"/>
            <p:cNvSpPr/>
            <p:nvPr/>
          </p:nvSpPr>
          <p:spPr>
            <a:xfrm>
              <a:off x="0" y="0"/>
              <a:ext cx="633503" cy="652485"/>
            </a:xfrm>
            <a:custGeom>
              <a:avLst/>
              <a:gdLst/>
              <a:ahLst/>
              <a:cxnLst/>
              <a:rect l="l" t="t" r="r" b="b"/>
              <a:pathLst>
                <a:path w="633503" h="652485">
                  <a:moveTo>
                    <a:pt x="0" y="0"/>
                  </a:moveTo>
                  <a:lnTo>
                    <a:pt x="633503" y="0"/>
                  </a:lnTo>
                  <a:lnTo>
                    <a:pt x="633503" y="652485"/>
                  </a:lnTo>
                  <a:lnTo>
                    <a:pt x="0" y="65248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pic>
        <p:nvPicPr>
          <p:cNvPr id="33" name="Picture 32">
            <a:extLst>
              <a:ext uri="{FF2B5EF4-FFF2-40B4-BE49-F238E27FC236}">
                <a16:creationId xmlns:a16="http://schemas.microsoft.com/office/drawing/2014/main" id="{618D42BD-DBE1-DAF1-E3C1-7C670FF6B7A5}"/>
              </a:ext>
            </a:extLst>
          </p:cNvPr>
          <p:cNvPicPr>
            <a:picLocks noChangeAspect="1"/>
          </p:cNvPicPr>
          <p:nvPr/>
        </p:nvPicPr>
        <p:blipFill>
          <a:blip r:embed="rId4"/>
          <a:stretch>
            <a:fillRect/>
          </a:stretch>
        </p:blipFill>
        <p:spPr>
          <a:xfrm>
            <a:off x="3352800" y="867435"/>
            <a:ext cx="11812457" cy="880545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dirty="0"/>
          </a:p>
        </p:txBody>
      </p:sp>
      <p:sp>
        <p:nvSpPr>
          <p:cNvPr id="9" name="Freeform 9"/>
          <p:cNvSpPr/>
          <p:nvPr/>
        </p:nvSpPr>
        <p:spPr>
          <a:xfrm rot="3622815">
            <a:off x="-4398743" y="6041124"/>
            <a:ext cx="7092618" cy="4797189"/>
          </a:xfrm>
          <a:custGeom>
            <a:avLst/>
            <a:gdLst/>
            <a:ahLst/>
            <a:cxnLst/>
            <a:rect l="l" t="t" r="r" b="b"/>
            <a:pathLst>
              <a:path w="7092618" h="4797189">
                <a:moveTo>
                  <a:pt x="0" y="0"/>
                </a:moveTo>
                <a:lnTo>
                  <a:pt x="7092618" y="0"/>
                </a:lnTo>
                <a:lnTo>
                  <a:pt x="7092618" y="4797189"/>
                </a:lnTo>
                <a:lnTo>
                  <a:pt x="0" y="479718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16" name="Group 16"/>
          <p:cNvGrpSpPr/>
          <p:nvPr/>
        </p:nvGrpSpPr>
        <p:grpSpPr>
          <a:xfrm>
            <a:off x="1066800" y="572357"/>
            <a:ext cx="3903161" cy="489363"/>
            <a:chOff x="0" y="0"/>
            <a:chExt cx="5204215" cy="652485"/>
          </a:xfrm>
        </p:grpSpPr>
        <p:sp>
          <p:nvSpPr>
            <p:cNvPr id="17" name="TextBox 17"/>
            <p:cNvSpPr txBox="1"/>
            <p:nvPr/>
          </p:nvSpPr>
          <p:spPr>
            <a:xfrm>
              <a:off x="877820" y="65132"/>
              <a:ext cx="4326395" cy="493127"/>
            </a:xfrm>
            <a:prstGeom prst="rect">
              <a:avLst/>
            </a:prstGeom>
          </p:spPr>
          <p:txBody>
            <a:bodyPr lIns="0" tIns="0" rIns="0" bIns="0" rtlCol="0" anchor="t">
              <a:spAutoFit/>
            </a:bodyPr>
            <a:lstStyle/>
            <a:p>
              <a:pPr>
                <a:lnSpc>
                  <a:spcPts val="3081"/>
                </a:lnSpc>
                <a:spcBef>
                  <a:spcPct val="0"/>
                </a:spcBef>
              </a:pPr>
              <a:r>
                <a:rPr lang="en-US" sz="2201" dirty="0">
                  <a:solidFill>
                    <a:srgbClr val="F8F8F8"/>
                  </a:solidFill>
                  <a:latin typeface="IBM Plex Sans Bold"/>
                </a:rPr>
                <a:t>ALLIES FOR HER</a:t>
              </a:r>
            </a:p>
          </p:txBody>
        </p:sp>
        <p:sp>
          <p:nvSpPr>
            <p:cNvPr id="18" name="Freeform 18"/>
            <p:cNvSpPr/>
            <p:nvPr/>
          </p:nvSpPr>
          <p:spPr>
            <a:xfrm>
              <a:off x="0" y="0"/>
              <a:ext cx="633503" cy="652485"/>
            </a:xfrm>
            <a:custGeom>
              <a:avLst/>
              <a:gdLst/>
              <a:ahLst/>
              <a:cxnLst/>
              <a:rect l="l" t="t" r="r" b="b"/>
              <a:pathLst>
                <a:path w="633503" h="652485">
                  <a:moveTo>
                    <a:pt x="0" y="0"/>
                  </a:moveTo>
                  <a:lnTo>
                    <a:pt x="633503" y="0"/>
                  </a:lnTo>
                  <a:lnTo>
                    <a:pt x="633503" y="652485"/>
                  </a:lnTo>
                  <a:lnTo>
                    <a:pt x="0" y="65248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sp>
        <p:nvSpPr>
          <p:cNvPr id="19" name="TextBox 34">
            <a:extLst>
              <a:ext uri="{FF2B5EF4-FFF2-40B4-BE49-F238E27FC236}">
                <a16:creationId xmlns:a16="http://schemas.microsoft.com/office/drawing/2014/main" id="{82DC965B-D237-C03D-4DC8-3B231D1DB412}"/>
              </a:ext>
            </a:extLst>
          </p:cNvPr>
          <p:cNvSpPr txBox="1"/>
          <p:nvPr/>
        </p:nvSpPr>
        <p:spPr>
          <a:xfrm>
            <a:off x="1028700" y="1181100"/>
            <a:ext cx="9410700" cy="908390"/>
          </a:xfrm>
          <a:prstGeom prst="rect">
            <a:avLst/>
          </a:prstGeom>
        </p:spPr>
        <p:txBody>
          <a:bodyPr wrap="square" lIns="0" tIns="0" rIns="0" bIns="0" rtlCol="0" anchor="t">
            <a:spAutoFit/>
          </a:bodyPr>
          <a:lstStyle/>
          <a:p>
            <a:pPr>
              <a:lnSpc>
                <a:spcPts val="8400"/>
              </a:lnSpc>
            </a:pPr>
            <a:r>
              <a:rPr lang="en-US" sz="3600" dirty="0">
                <a:solidFill>
                  <a:schemeClr val="bg1"/>
                </a:solidFill>
                <a:latin typeface="Be Vietnam Ultra-Bold"/>
              </a:rPr>
              <a:t>3-D DESIGN USING BLENDER SOFTWARE</a:t>
            </a:r>
          </a:p>
        </p:txBody>
      </p:sp>
      <p:pic>
        <p:nvPicPr>
          <p:cNvPr id="20" name="Picture 19">
            <a:extLst>
              <a:ext uri="{FF2B5EF4-FFF2-40B4-BE49-F238E27FC236}">
                <a16:creationId xmlns:a16="http://schemas.microsoft.com/office/drawing/2014/main" id="{A0D77F93-DC8D-BCE2-CA07-1FA19849582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28700" y="2476500"/>
            <a:ext cx="5144246" cy="2376805"/>
          </a:xfrm>
          <a:prstGeom prst="rect">
            <a:avLst/>
          </a:prstGeom>
        </p:spPr>
      </p:pic>
      <p:pic>
        <p:nvPicPr>
          <p:cNvPr id="21" name="Picture 20">
            <a:extLst>
              <a:ext uri="{FF2B5EF4-FFF2-40B4-BE49-F238E27FC236}">
                <a16:creationId xmlns:a16="http://schemas.microsoft.com/office/drawing/2014/main" id="{54F8375B-C7DF-7F10-D882-0AA8820B739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473746" y="2474686"/>
            <a:ext cx="4255135" cy="2338705"/>
          </a:xfrm>
          <a:prstGeom prst="rect">
            <a:avLst/>
          </a:prstGeom>
        </p:spPr>
      </p:pic>
      <p:sp>
        <p:nvSpPr>
          <p:cNvPr id="23" name="TextBox 34">
            <a:extLst>
              <a:ext uri="{FF2B5EF4-FFF2-40B4-BE49-F238E27FC236}">
                <a16:creationId xmlns:a16="http://schemas.microsoft.com/office/drawing/2014/main" id="{4D89BAD7-1F7A-5CE6-CF0D-E04A1D52EAB1}"/>
              </a:ext>
            </a:extLst>
          </p:cNvPr>
          <p:cNvSpPr txBox="1"/>
          <p:nvPr/>
        </p:nvSpPr>
        <p:spPr>
          <a:xfrm>
            <a:off x="1373419" y="5247184"/>
            <a:ext cx="9410700" cy="908390"/>
          </a:xfrm>
          <a:prstGeom prst="rect">
            <a:avLst/>
          </a:prstGeom>
        </p:spPr>
        <p:txBody>
          <a:bodyPr wrap="square" lIns="0" tIns="0" rIns="0" bIns="0" rtlCol="0" anchor="t">
            <a:spAutoFit/>
          </a:bodyPr>
          <a:lstStyle/>
          <a:p>
            <a:pPr>
              <a:lnSpc>
                <a:spcPts val="8400"/>
              </a:lnSpc>
            </a:pPr>
            <a:r>
              <a:rPr lang="en-US" sz="3600" dirty="0">
                <a:solidFill>
                  <a:schemeClr val="bg1"/>
                </a:solidFill>
                <a:latin typeface="Be Vietnam Ultra-Bold"/>
              </a:rPr>
              <a:t>GITHUB LINK (code)</a:t>
            </a:r>
          </a:p>
        </p:txBody>
      </p:sp>
      <p:sp>
        <p:nvSpPr>
          <p:cNvPr id="25" name="TextBox 34">
            <a:extLst>
              <a:ext uri="{FF2B5EF4-FFF2-40B4-BE49-F238E27FC236}">
                <a16:creationId xmlns:a16="http://schemas.microsoft.com/office/drawing/2014/main" id="{6A837A03-98FA-6C76-F2D3-431400E6D6E9}"/>
              </a:ext>
            </a:extLst>
          </p:cNvPr>
          <p:cNvSpPr txBox="1"/>
          <p:nvPr/>
        </p:nvSpPr>
        <p:spPr>
          <a:xfrm>
            <a:off x="1373419" y="6115660"/>
            <a:ext cx="15804238" cy="4140044"/>
          </a:xfrm>
          <a:prstGeom prst="rect">
            <a:avLst/>
          </a:prstGeom>
        </p:spPr>
        <p:txBody>
          <a:bodyPr wrap="square" lIns="0" tIns="0" rIns="0" bIns="0" rtlCol="0" anchor="t">
            <a:spAutoFit/>
          </a:bodyPr>
          <a:lstStyle/>
          <a:p>
            <a:pPr>
              <a:lnSpc>
                <a:spcPts val="8400"/>
              </a:lnSpc>
            </a:pPr>
            <a:r>
              <a:rPr lang="en-US" sz="3600" dirty="0">
                <a:solidFill>
                  <a:schemeClr val="bg1"/>
                </a:solidFill>
                <a:highlight>
                  <a:srgbClr val="C0C0C0"/>
                </a:highlight>
                <a:latin typeface="Be Vietnam Ultra-Bold"/>
                <a:hlinkClick r:id="rId9"/>
              </a:rPr>
              <a:t>1. https://github.com/Nitheswaran07/HARDWARE_CODE.git</a:t>
            </a:r>
            <a:endParaRPr lang="en-US" sz="3600" dirty="0">
              <a:solidFill>
                <a:schemeClr val="bg1"/>
              </a:solidFill>
              <a:highlight>
                <a:srgbClr val="C0C0C0"/>
              </a:highlight>
              <a:latin typeface="Be Vietnam Ultra-Bold"/>
            </a:endParaRPr>
          </a:p>
          <a:p>
            <a:pPr>
              <a:lnSpc>
                <a:spcPts val="8400"/>
              </a:lnSpc>
            </a:pPr>
            <a:r>
              <a:rPr lang="en-US" sz="3600" dirty="0">
                <a:solidFill>
                  <a:schemeClr val="bg1"/>
                </a:solidFill>
                <a:highlight>
                  <a:srgbClr val="C0C0C0"/>
                </a:highlight>
                <a:latin typeface="Be Vietnam Ultra-Bold"/>
                <a:hlinkClick r:id="rId10"/>
              </a:rPr>
              <a:t>2. https://drive.google.com/file/d/1fLUnlWqE968yK_wSCe6n4-L4HFAZRae6/view?usp=drivesdk</a:t>
            </a:r>
            <a:endParaRPr lang="en-US" sz="3600" dirty="0">
              <a:solidFill>
                <a:schemeClr val="bg1"/>
              </a:solidFill>
              <a:highlight>
                <a:srgbClr val="C0C0C0"/>
              </a:highlight>
              <a:latin typeface="Be Vietnam Ultra-Bold"/>
            </a:endParaRPr>
          </a:p>
          <a:p>
            <a:pPr>
              <a:lnSpc>
                <a:spcPts val="8400"/>
              </a:lnSpc>
            </a:pPr>
            <a:endParaRPr lang="en-US" sz="3600" dirty="0">
              <a:solidFill>
                <a:schemeClr val="bg1"/>
              </a:solidFill>
              <a:highlight>
                <a:srgbClr val="C0C0C0"/>
              </a:highlight>
              <a:latin typeface="Be Vietnam Ultra-Bold"/>
            </a:endParaRPr>
          </a:p>
        </p:txBody>
      </p:sp>
    </p:spTree>
    <p:extLst>
      <p:ext uri="{BB962C8B-B14F-4D97-AF65-F5344CB8AC3E}">
        <p14:creationId xmlns:p14="http://schemas.microsoft.com/office/powerpoint/2010/main" val="42293868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46" name="Freeform 2">
            <a:extLst>
              <a:ext uri="{FF2B5EF4-FFF2-40B4-BE49-F238E27FC236}">
                <a16:creationId xmlns:a16="http://schemas.microsoft.com/office/drawing/2014/main" id="{0D42A335-46D3-2A04-AEFB-82687AAFA69F}"/>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sp>
      <p:sp>
        <p:nvSpPr>
          <p:cNvPr id="34" name="TextBox 34"/>
          <p:cNvSpPr txBox="1"/>
          <p:nvPr/>
        </p:nvSpPr>
        <p:spPr>
          <a:xfrm>
            <a:off x="1028700" y="1181100"/>
            <a:ext cx="6819900" cy="1077218"/>
          </a:xfrm>
          <a:prstGeom prst="rect">
            <a:avLst/>
          </a:prstGeom>
        </p:spPr>
        <p:txBody>
          <a:bodyPr wrap="square" lIns="0" tIns="0" rIns="0" bIns="0" rtlCol="0" anchor="t">
            <a:spAutoFit/>
          </a:bodyPr>
          <a:lstStyle/>
          <a:p>
            <a:pPr>
              <a:lnSpc>
                <a:spcPts val="8400"/>
              </a:lnSpc>
            </a:pPr>
            <a:r>
              <a:rPr lang="en-US" sz="7000" dirty="0">
                <a:solidFill>
                  <a:schemeClr val="bg1"/>
                </a:solidFill>
                <a:latin typeface="Be Vietnam Ultra-Bold"/>
              </a:rPr>
              <a:t>CONCLUSION</a:t>
            </a:r>
          </a:p>
        </p:txBody>
      </p:sp>
      <p:grpSp>
        <p:nvGrpSpPr>
          <p:cNvPr id="43" name="Group 43"/>
          <p:cNvGrpSpPr/>
          <p:nvPr/>
        </p:nvGrpSpPr>
        <p:grpSpPr>
          <a:xfrm>
            <a:off x="1028700" y="495300"/>
            <a:ext cx="3903161" cy="489363"/>
            <a:chOff x="0" y="0"/>
            <a:chExt cx="5204215" cy="652485"/>
          </a:xfrm>
        </p:grpSpPr>
        <p:sp>
          <p:nvSpPr>
            <p:cNvPr id="44" name="TextBox 44"/>
            <p:cNvSpPr txBox="1"/>
            <p:nvPr/>
          </p:nvSpPr>
          <p:spPr>
            <a:xfrm>
              <a:off x="877820" y="65132"/>
              <a:ext cx="4326395" cy="493127"/>
            </a:xfrm>
            <a:prstGeom prst="rect">
              <a:avLst/>
            </a:prstGeom>
          </p:spPr>
          <p:txBody>
            <a:bodyPr lIns="0" tIns="0" rIns="0" bIns="0" rtlCol="0" anchor="t">
              <a:spAutoFit/>
            </a:bodyPr>
            <a:lstStyle/>
            <a:p>
              <a:pPr>
                <a:lnSpc>
                  <a:spcPts val="3081"/>
                </a:lnSpc>
                <a:spcBef>
                  <a:spcPct val="0"/>
                </a:spcBef>
              </a:pPr>
              <a:r>
                <a:rPr lang="en-US" sz="2201" dirty="0">
                  <a:solidFill>
                    <a:schemeClr val="bg1"/>
                  </a:solidFill>
                  <a:latin typeface="IBM Plex Sans Bold"/>
                </a:rPr>
                <a:t>ALLIES FOR HER</a:t>
              </a:r>
            </a:p>
          </p:txBody>
        </p:sp>
        <p:sp>
          <p:nvSpPr>
            <p:cNvPr id="45" name="Freeform 45"/>
            <p:cNvSpPr/>
            <p:nvPr/>
          </p:nvSpPr>
          <p:spPr>
            <a:xfrm>
              <a:off x="0" y="0"/>
              <a:ext cx="633503" cy="652485"/>
            </a:xfrm>
            <a:custGeom>
              <a:avLst/>
              <a:gdLst/>
              <a:ahLst/>
              <a:cxnLst/>
              <a:rect l="l" t="t" r="r" b="b"/>
              <a:pathLst>
                <a:path w="633503" h="652485">
                  <a:moveTo>
                    <a:pt x="0" y="0"/>
                  </a:moveTo>
                  <a:lnTo>
                    <a:pt x="633503" y="0"/>
                  </a:lnTo>
                  <a:lnTo>
                    <a:pt x="633503" y="652485"/>
                  </a:lnTo>
                  <a:lnTo>
                    <a:pt x="0" y="65248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47" name="TextBox 46">
            <a:extLst>
              <a:ext uri="{FF2B5EF4-FFF2-40B4-BE49-F238E27FC236}">
                <a16:creationId xmlns:a16="http://schemas.microsoft.com/office/drawing/2014/main" id="{190D487B-786E-8404-DCCE-923791086664}"/>
              </a:ext>
            </a:extLst>
          </p:cNvPr>
          <p:cNvSpPr txBox="1"/>
          <p:nvPr/>
        </p:nvSpPr>
        <p:spPr>
          <a:xfrm>
            <a:off x="838200" y="2525424"/>
            <a:ext cx="16268700" cy="2677656"/>
          </a:xfrm>
          <a:prstGeom prst="rect">
            <a:avLst/>
          </a:prstGeom>
          <a:noFill/>
        </p:spPr>
        <p:txBody>
          <a:bodyPr wrap="square" rtlCol="0">
            <a:spAutoFit/>
          </a:bodyPr>
          <a:lstStyle/>
          <a:p>
            <a:pPr algn="just"/>
            <a:r>
              <a:rPr lang="en-US" sz="2800" dirty="0">
                <a:solidFill>
                  <a:schemeClr val="bg1"/>
                </a:solidFill>
                <a:latin typeface="Times New Roman" panose="02020603050405020304" pitchFamily="18" charset="0"/>
                <a:cs typeface="Times New Roman" panose="02020603050405020304" pitchFamily="18" charset="0"/>
              </a:rPr>
              <a:t>In conclusion, the implementation of a Women Safety System using IoT represents a significant stride towards creating a safer and more secure environment for women. By leveraging the power of interconnected devices and real-time data monitoring, this system addresses the pressing issues of personal safety. The integration of wearable devices, GPS tracking, and emergency response mechanisms ensures a rapid and efficient response to potential threats. As technology continues to advance, the Women Safety System demonstrates the potential for innovation in safeguarding individuals.</a:t>
            </a:r>
            <a:endParaRPr lang="en-IN" sz="2800" dirty="0">
              <a:solidFill>
                <a:schemeClr val="bg1"/>
              </a:solidFill>
              <a:latin typeface="Times New Roman" panose="02020603050405020304" pitchFamily="18" charset="0"/>
              <a:cs typeface="Times New Roman" panose="02020603050405020304" pitchFamily="18" charset="0"/>
            </a:endParaRPr>
          </a:p>
        </p:txBody>
      </p:sp>
      <p:sp>
        <p:nvSpPr>
          <p:cNvPr id="48" name="Freeform 6">
            <a:extLst>
              <a:ext uri="{FF2B5EF4-FFF2-40B4-BE49-F238E27FC236}">
                <a16:creationId xmlns:a16="http://schemas.microsoft.com/office/drawing/2014/main" id="{92BA281C-EED7-CCD7-B0E2-DA924F2E5269}"/>
              </a:ext>
            </a:extLst>
          </p:cNvPr>
          <p:cNvSpPr/>
          <p:nvPr/>
        </p:nvSpPr>
        <p:spPr>
          <a:xfrm rot="543904">
            <a:off x="-613334" y="7240774"/>
            <a:ext cx="10103966" cy="8156656"/>
          </a:xfrm>
          <a:custGeom>
            <a:avLst/>
            <a:gdLst/>
            <a:ahLst/>
            <a:cxnLst/>
            <a:rect l="l" t="t" r="r" b="b"/>
            <a:pathLst>
              <a:path w="10103966" h="8156656">
                <a:moveTo>
                  <a:pt x="0" y="0"/>
                </a:moveTo>
                <a:lnTo>
                  <a:pt x="10103966" y="0"/>
                </a:lnTo>
                <a:lnTo>
                  <a:pt x="10103966" y="8156656"/>
                </a:lnTo>
                <a:lnTo>
                  <a:pt x="0" y="815665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extLst>
      <p:ext uri="{BB962C8B-B14F-4D97-AF65-F5344CB8AC3E}">
        <p14:creationId xmlns:p14="http://schemas.microsoft.com/office/powerpoint/2010/main" val="27461393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sp>
      <p:grpSp>
        <p:nvGrpSpPr>
          <p:cNvPr id="3" name="Group 3"/>
          <p:cNvGrpSpPr/>
          <p:nvPr/>
        </p:nvGrpSpPr>
        <p:grpSpPr>
          <a:xfrm>
            <a:off x="957469" y="539534"/>
            <a:ext cx="3903161" cy="489363"/>
            <a:chOff x="0" y="0"/>
            <a:chExt cx="5204215" cy="652485"/>
          </a:xfrm>
        </p:grpSpPr>
        <p:sp>
          <p:nvSpPr>
            <p:cNvPr id="4" name="TextBox 4"/>
            <p:cNvSpPr txBox="1"/>
            <p:nvPr/>
          </p:nvSpPr>
          <p:spPr>
            <a:xfrm>
              <a:off x="877820" y="65065"/>
              <a:ext cx="4326395" cy="493127"/>
            </a:xfrm>
            <a:prstGeom prst="rect">
              <a:avLst/>
            </a:prstGeom>
          </p:spPr>
          <p:txBody>
            <a:bodyPr lIns="0" tIns="0" rIns="0" bIns="0" rtlCol="0" anchor="t">
              <a:spAutoFit/>
            </a:bodyPr>
            <a:lstStyle/>
            <a:p>
              <a:pPr>
                <a:lnSpc>
                  <a:spcPts val="3081"/>
                </a:lnSpc>
                <a:spcBef>
                  <a:spcPct val="0"/>
                </a:spcBef>
              </a:pPr>
              <a:r>
                <a:rPr lang="en-US" sz="2201" dirty="0">
                  <a:solidFill>
                    <a:srgbClr val="F8F8F8"/>
                  </a:solidFill>
                  <a:latin typeface="IBM Plex Sans Bold"/>
                </a:rPr>
                <a:t>ALLIES FOR HER</a:t>
              </a:r>
            </a:p>
          </p:txBody>
        </p:sp>
        <p:sp>
          <p:nvSpPr>
            <p:cNvPr id="5" name="Freeform 5"/>
            <p:cNvSpPr/>
            <p:nvPr/>
          </p:nvSpPr>
          <p:spPr>
            <a:xfrm>
              <a:off x="0" y="0"/>
              <a:ext cx="633503" cy="652485"/>
            </a:xfrm>
            <a:custGeom>
              <a:avLst/>
              <a:gdLst/>
              <a:ahLst/>
              <a:cxnLst/>
              <a:rect l="l" t="t" r="r" b="b"/>
              <a:pathLst>
                <a:path w="633503" h="652485">
                  <a:moveTo>
                    <a:pt x="0" y="0"/>
                  </a:moveTo>
                  <a:lnTo>
                    <a:pt x="633503" y="0"/>
                  </a:lnTo>
                  <a:lnTo>
                    <a:pt x="633503" y="652485"/>
                  </a:lnTo>
                  <a:lnTo>
                    <a:pt x="0" y="65248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6" name="Freeform 6"/>
          <p:cNvSpPr/>
          <p:nvPr/>
        </p:nvSpPr>
        <p:spPr>
          <a:xfrm rot="12905760">
            <a:off x="11202418" y="-4467712"/>
            <a:ext cx="11342890" cy="9156806"/>
          </a:xfrm>
          <a:custGeom>
            <a:avLst/>
            <a:gdLst/>
            <a:ahLst/>
            <a:cxnLst/>
            <a:rect l="l" t="t" r="r" b="b"/>
            <a:pathLst>
              <a:path w="11342890" h="9156806">
                <a:moveTo>
                  <a:pt x="0" y="0"/>
                </a:moveTo>
                <a:lnTo>
                  <a:pt x="11342890" y="0"/>
                </a:lnTo>
                <a:lnTo>
                  <a:pt x="11342890" y="9156806"/>
                </a:lnTo>
                <a:lnTo>
                  <a:pt x="0" y="915680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7" name="TextBox 34">
            <a:extLst>
              <a:ext uri="{FF2B5EF4-FFF2-40B4-BE49-F238E27FC236}">
                <a16:creationId xmlns:a16="http://schemas.microsoft.com/office/drawing/2014/main" id="{952E8813-6512-BA93-84B6-C5072EFA09F5}"/>
              </a:ext>
            </a:extLst>
          </p:cNvPr>
          <p:cNvSpPr txBox="1"/>
          <p:nvPr/>
        </p:nvSpPr>
        <p:spPr>
          <a:xfrm>
            <a:off x="1028700" y="1181100"/>
            <a:ext cx="6819900" cy="1077218"/>
          </a:xfrm>
          <a:prstGeom prst="rect">
            <a:avLst/>
          </a:prstGeom>
        </p:spPr>
        <p:txBody>
          <a:bodyPr wrap="square" lIns="0" tIns="0" rIns="0" bIns="0" rtlCol="0" anchor="t">
            <a:spAutoFit/>
          </a:bodyPr>
          <a:lstStyle/>
          <a:p>
            <a:pPr>
              <a:lnSpc>
                <a:spcPts val="8400"/>
              </a:lnSpc>
            </a:pPr>
            <a:r>
              <a:rPr lang="en-US" sz="7000" dirty="0">
                <a:solidFill>
                  <a:schemeClr val="bg1"/>
                </a:solidFill>
                <a:latin typeface="Be Vietnam Ultra-Bold"/>
              </a:rPr>
              <a:t>REFERENCES</a:t>
            </a:r>
          </a:p>
        </p:txBody>
      </p:sp>
      <p:sp>
        <p:nvSpPr>
          <p:cNvPr id="18" name="TextBox 17">
            <a:extLst>
              <a:ext uri="{FF2B5EF4-FFF2-40B4-BE49-F238E27FC236}">
                <a16:creationId xmlns:a16="http://schemas.microsoft.com/office/drawing/2014/main" id="{81323893-41D8-9713-F93D-DC2D28923BA2}"/>
              </a:ext>
            </a:extLst>
          </p:cNvPr>
          <p:cNvSpPr txBox="1"/>
          <p:nvPr/>
        </p:nvSpPr>
        <p:spPr>
          <a:xfrm>
            <a:off x="838200" y="2525424"/>
            <a:ext cx="16268700" cy="6555641"/>
          </a:xfrm>
          <a:prstGeom prst="rect">
            <a:avLst/>
          </a:prstGeom>
          <a:noFill/>
        </p:spPr>
        <p:txBody>
          <a:bodyPr wrap="square" rtlCol="0">
            <a:spAutoFit/>
          </a:bodyPr>
          <a:lstStyle/>
          <a:p>
            <a:pPr marL="342900" indent="-342900" algn="just">
              <a:buAutoNum type="arabicPeriod"/>
            </a:pPr>
            <a:r>
              <a:rPr lang="en-IN" sz="2000" dirty="0">
                <a:solidFill>
                  <a:schemeClr val="bg1"/>
                </a:solidFill>
                <a:latin typeface="Times New Roman" panose="02020603050405020304" pitchFamily="18" charset="0"/>
                <a:cs typeface="Times New Roman" panose="02020603050405020304" pitchFamily="18" charset="0"/>
              </a:rPr>
              <a:t>V. V. S. P. Reddy, K. B. S. L. Vamsi, S. M. Chandra, K. M. Rama and Y. </a:t>
            </a:r>
            <a:r>
              <a:rPr lang="en-IN" sz="2000" dirty="0" err="1">
                <a:solidFill>
                  <a:schemeClr val="bg1"/>
                </a:solidFill>
                <a:latin typeface="Times New Roman" panose="02020603050405020304" pitchFamily="18" charset="0"/>
                <a:cs typeface="Times New Roman" panose="02020603050405020304" pitchFamily="18" charset="0"/>
              </a:rPr>
              <a:t>Deepika,"Women</a:t>
            </a:r>
            <a:r>
              <a:rPr lang="en-IN" sz="2000" dirty="0">
                <a:solidFill>
                  <a:schemeClr val="bg1"/>
                </a:solidFill>
                <a:latin typeface="Times New Roman" panose="02020603050405020304" pitchFamily="18" charset="0"/>
                <a:cs typeface="Times New Roman" panose="02020603050405020304" pitchFamily="18" charset="0"/>
              </a:rPr>
              <a:t> Safety System with Nerve Stimulator using IoT Technology," 2022 2ndInternational Conference on Technological Advancements in Computational Sciences(ICTACS), Tashkent, Uzbekistan, 2022, pp. 376-379, doi:10.1109/ICTACS56270.2022.9988463.</a:t>
            </a:r>
          </a:p>
          <a:p>
            <a:pPr marL="342900" indent="-342900" algn="just">
              <a:buAutoNum type="arabicPeriod" startAt="2"/>
            </a:pPr>
            <a:r>
              <a:rPr lang="en-IN" sz="2000" dirty="0">
                <a:solidFill>
                  <a:schemeClr val="bg1"/>
                </a:solidFill>
                <a:latin typeface="Times New Roman" panose="02020603050405020304" pitchFamily="18" charset="0"/>
                <a:cs typeface="Times New Roman" panose="02020603050405020304" pitchFamily="18" charset="0"/>
              </a:rPr>
              <a:t>M. S. Farooq, A. </a:t>
            </a:r>
            <a:r>
              <a:rPr lang="en-IN" sz="2000" dirty="0" err="1">
                <a:solidFill>
                  <a:schemeClr val="bg1"/>
                </a:solidFill>
                <a:latin typeface="Times New Roman" panose="02020603050405020304" pitchFamily="18" charset="0"/>
                <a:cs typeface="Times New Roman" panose="02020603050405020304" pitchFamily="18" charset="0"/>
              </a:rPr>
              <a:t>Masooma</a:t>
            </a:r>
            <a:r>
              <a:rPr lang="en-IN" sz="2000" dirty="0">
                <a:solidFill>
                  <a:schemeClr val="bg1"/>
                </a:solidFill>
                <a:latin typeface="Times New Roman" panose="02020603050405020304" pitchFamily="18" charset="0"/>
                <a:cs typeface="Times New Roman" panose="02020603050405020304" pitchFamily="18" charset="0"/>
              </a:rPr>
              <a:t>, U. Omer, R. </a:t>
            </a:r>
            <a:r>
              <a:rPr lang="en-IN" sz="2000" dirty="0" err="1">
                <a:solidFill>
                  <a:schemeClr val="bg1"/>
                </a:solidFill>
                <a:latin typeface="Times New Roman" panose="02020603050405020304" pitchFamily="18" charset="0"/>
                <a:cs typeface="Times New Roman" panose="02020603050405020304" pitchFamily="18" charset="0"/>
              </a:rPr>
              <a:t>Tehseen</a:t>
            </a:r>
            <a:r>
              <a:rPr lang="en-IN" sz="2000" dirty="0">
                <a:solidFill>
                  <a:schemeClr val="bg1"/>
                </a:solidFill>
                <a:latin typeface="Times New Roman" panose="02020603050405020304" pitchFamily="18" charset="0"/>
                <a:cs typeface="Times New Roman" panose="02020603050405020304" pitchFamily="18" charset="0"/>
              </a:rPr>
              <a:t>, S. A. M. Gilani and Z. Atal, "The </a:t>
            </a:r>
            <a:r>
              <a:rPr lang="en-IN" sz="2000" dirty="0" err="1">
                <a:solidFill>
                  <a:schemeClr val="bg1"/>
                </a:solidFill>
                <a:latin typeface="Times New Roman" panose="02020603050405020304" pitchFamily="18" charset="0"/>
                <a:cs typeface="Times New Roman" panose="02020603050405020304" pitchFamily="18" charset="0"/>
              </a:rPr>
              <a:t>Roleof</a:t>
            </a:r>
            <a:r>
              <a:rPr lang="en-IN" sz="2000" dirty="0">
                <a:solidFill>
                  <a:schemeClr val="bg1"/>
                </a:solidFill>
                <a:latin typeface="Times New Roman" panose="02020603050405020304" pitchFamily="18" charset="0"/>
                <a:cs typeface="Times New Roman" panose="02020603050405020304" pitchFamily="18" charset="0"/>
              </a:rPr>
              <a:t> IoT in Woman’s Safety: A Systematic Literature Review," in IEEE Access, vol.11, pp. 69807-69825, 2023, </a:t>
            </a:r>
            <a:r>
              <a:rPr lang="en-IN" sz="2000" dirty="0" err="1">
                <a:solidFill>
                  <a:schemeClr val="bg1"/>
                </a:solidFill>
                <a:latin typeface="Times New Roman" panose="02020603050405020304" pitchFamily="18" charset="0"/>
                <a:cs typeface="Times New Roman" panose="02020603050405020304" pitchFamily="18" charset="0"/>
              </a:rPr>
              <a:t>doi</a:t>
            </a:r>
            <a:r>
              <a:rPr lang="en-IN" sz="2000" dirty="0">
                <a:solidFill>
                  <a:schemeClr val="bg1"/>
                </a:solidFill>
                <a:latin typeface="Times New Roman" panose="02020603050405020304" pitchFamily="18" charset="0"/>
                <a:cs typeface="Times New Roman" panose="02020603050405020304" pitchFamily="18" charset="0"/>
              </a:rPr>
              <a:t>: 10.1109/ACCESS.2023.3252903.</a:t>
            </a:r>
          </a:p>
          <a:p>
            <a:pPr marL="342900" indent="-342900" algn="just">
              <a:buAutoNum type="arabicPeriod" startAt="2"/>
            </a:pPr>
            <a:r>
              <a:rPr lang="en-IN" sz="2000" dirty="0">
                <a:solidFill>
                  <a:schemeClr val="bg1"/>
                </a:solidFill>
                <a:latin typeface="Times New Roman" panose="02020603050405020304" pitchFamily="18" charset="0"/>
                <a:cs typeface="Times New Roman" panose="02020603050405020304" pitchFamily="18" charset="0"/>
              </a:rPr>
              <a:t>P. C, B. B, P. C. M, P. R and S. M, "Raspberry Pi based Women Safety System," 20238th International Conference on Communication and Electronics Systems (ICCES),Coimbatore, India, 2023, pp. 74-76, </a:t>
            </a:r>
            <a:r>
              <a:rPr lang="en-IN" sz="2000" dirty="0" err="1">
                <a:solidFill>
                  <a:schemeClr val="bg1"/>
                </a:solidFill>
                <a:latin typeface="Times New Roman" panose="02020603050405020304" pitchFamily="18" charset="0"/>
                <a:cs typeface="Times New Roman" panose="02020603050405020304" pitchFamily="18" charset="0"/>
              </a:rPr>
              <a:t>doi</a:t>
            </a:r>
            <a:r>
              <a:rPr lang="en-IN" sz="2000" dirty="0">
                <a:solidFill>
                  <a:schemeClr val="bg1"/>
                </a:solidFill>
                <a:latin typeface="Times New Roman" panose="02020603050405020304" pitchFamily="18" charset="0"/>
                <a:cs typeface="Times New Roman" panose="02020603050405020304" pitchFamily="18" charset="0"/>
              </a:rPr>
              <a:t>: 10.1109/ICCES57224.2023.10192819.</a:t>
            </a:r>
          </a:p>
          <a:p>
            <a:pPr marL="342900" indent="-342900" algn="just">
              <a:buAutoNum type="arabicPeriod" startAt="2"/>
            </a:pPr>
            <a:r>
              <a:rPr lang="en-IN" sz="2000" dirty="0">
                <a:solidFill>
                  <a:schemeClr val="bg1"/>
                </a:solidFill>
                <a:latin typeface="Times New Roman" panose="02020603050405020304" pitchFamily="18" charset="0"/>
                <a:cs typeface="Times New Roman" panose="02020603050405020304" pitchFamily="18" charset="0"/>
              </a:rPr>
              <a:t>Z. Ali, M. A. Khan, O. B. Samin, M. Mansoor and M. Omar, "IoT Based Smart </a:t>
            </a:r>
            <a:r>
              <a:rPr lang="en-IN" sz="2000" dirty="0" err="1">
                <a:solidFill>
                  <a:schemeClr val="bg1"/>
                </a:solidFill>
                <a:latin typeface="Times New Roman" panose="02020603050405020304" pitchFamily="18" charset="0"/>
                <a:cs typeface="Times New Roman" panose="02020603050405020304" pitchFamily="18" charset="0"/>
              </a:rPr>
              <a:t>Glovesfor</a:t>
            </a:r>
            <a:r>
              <a:rPr lang="en-IN" sz="2000" dirty="0">
                <a:solidFill>
                  <a:schemeClr val="bg1"/>
                </a:solidFill>
                <a:latin typeface="Times New Roman" panose="02020603050405020304" pitchFamily="18" charset="0"/>
                <a:cs typeface="Times New Roman" panose="02020603050405020304" pitchFamily="18" charset="0"/>
              </a:rPr>
              <a:t> Women Safety," 2021 International Conference on Innovative Computing (ICIC),Lahore, Pakistan, 2021, pp. 1-6, </a:t>
            </a:r>
            <a:r>
              <a:rPr lang="en-IN" sz="2000" dirty="0" err="1">
                <a:solidFill>
                  <a:schemeClr val="bg1"/>
                </a:solidFill>
                <a:latin typeface="Times New Roman" panose="02020603050405020304" pitchFamily="18" charset="0"/>
                <a:cs typeface="Times New Roman" panose="02020603050405020304" pitchFamily="18" charset="0"/>
              </a:rPr>
              <a:t>doi</a:t>
            </a:r>
            <a:r>
              <a:rPr lang="en-IN" sz="2000" dirty="0">
                <a:solidFill>
                  <a:schemeClr val="bg1"/>
                </a:solidFill>
                <a:latin typeface="Times New Roman" panose="02020603050405020304" pitchFamily="18" charset="0"/>
                <a:cs typeface="Times New Roman" panose="02020603050405020304" pitchFamily="18" charset="0"/>
              </a:rPr>
              <a:t>: 10.1109/ICIC53490.2021.9693086.</a:t>
            </a:r>
          </a:p>
          <a:p>
            <a:pPr marL="342900" indent="-342900" algn="just">
              <a:buAutoNum type="arabicPeriod" startAt="2"/>
            </a:pPr>
            <a:r>
              <a:rPr lang="en-IN" sz="2000" dirty="0">
                <a:solidFill>
                  <a:schemeClr val="bg1"/>
                </a:solidFill>
                <a:latin typeface="Times New Roman" panose="02020603050405020304" pitchFamily="18" charset="0"/>
                <a:cs typeface="Times New Roman" panose="02020603050405020304" pitchFamily="18" charset="0"/>
              </a:rPr>
              <a:t>P. K. Panda, B. </a:t>
            </a:r>
            <a:r>
              <a:rPr lang="en-IN" sz="2000" dirty="0" err="1">
                <a:solidFill>
                  <a:schemeClr val="bg1"/>
                </a:solidFill>
                <a:latin typeface="Times New Roman" panose="02020603050405020304" pitchFamily="18" charset="0"/>
                <a:cs typeface="Times New Roman" panose="02020603050405020304" pitchFamily="18" charset="0"/>
              </a:rPr>
              <a:t>Mehtre</a:t>
            </a:r>
            <a:r>
              <a:rPr lang="en-IN" sz="2000" dirty="0">
                <a:solidFill>
                  <a:schemeClr val="bg1"/>
                </a:solidFill>
                <a:latin typeface="Times New Roman" panose="02020603050405020304" pitchFamily="18" charset="0"/>
                <a:cs typeface="Times New Roman" panose="02020603050405020304" pitchFamily="18" charset="0"/>
              </a:rPr>
              <a:t>, D. M. Sunil, M. </a:t>
            </a:r>
            <a:r>
              <a:rPr lang="en-IN" sz="2000" dirty="0" err="1">
                <a:solidFill>
                  <a:schemeClr val="bg1"/>
                </a:solidFill>
                <a:latin typeface="Times New Roman" panose="02020603050405020304" pitchFamily="18" charset="0"/>
                <a:cs typeface="Times New Roman" panose="02020603050405020304" pitchFamily="18" charset="0"/>
              </a:rPr>
              <a:t>Devanathan</a:t>
            </a:r>
            <a:r>
              <a:rPr lang="en-IN" sz="2000" dirty="0">
                <a:solidFill>
                  <a:schemeClr val="bg1"/>
                </a:solidFill>
                <a:latin typeface="Times New Roman" panose="02020603050405020304" pitchFamily="18" charset="0"/>
                <a:cs typeface="Times New Roman" panose="02020603050405020304" pitchFamily="18" charset="0"/>
              </a:rPr>
              <a:t>, B. K. Subhash and S. K. Panda, "A Compact Safety System for Women Security using IoT," 2020 IEEE </a:t>
            </a:r>
            <a:r>
              <a:rPr lang="en-IN" sz="2000" dirty="0" err="1">
                <a:solidFill>
                  <a:schemeClr val="bg1"/>
                </a:solidFill>
                <a:latin typeface="Times New Roman" panose="02020603050405020304" pitchFamily="18" charset="0"/>
                <a:cs typeface="Times New Roman" panose="02020603050405020304" pitchFamily="18" charset="0"/>
              </a:rPr>
              <a:t>InternationalConference</a:t>
            </a:r>
            <a:r>
              <a:rPr lang="en-IN" sz="2000" dirty="0">
                <a:solidFill>
                  <a:schemeClr val="bg1"/>
                </a:solidFill>
                <a:latin typeface="Times New Roman" panose="02020603050405020304" pitchFamily="18" charset="0"/>
                <a:cs typeface="Times New Roman" panose="02020603050405020304" pitchFamily="18" charset="0"/>
              </a:rPr>
              <a:t> on Technology, Engineering, Management for Societal impact </a:t>
            </a:r>
            <a:r>
              <a:rPr lang="en-IN" sz="2000" dirty="0" err="1">
                <a:solidFill>
                  <a:schemeClr val="bg1"/>
                </a:solidFill>
                <a:latin typeface="Times New Roman" panose="02020603050405020304" pitchFamily="18" charset="0"/>
                <a:cs typeface="Times New Roman" panose="02020603050405020304" pitchFamily="18" charset="0"/>
              </a:rPr>
              <a:t>usingMarketing</a:t>
            </a:r>
            <a:r>
              <a:rPr lang="en-IN" sz="2000" dirty="0">
                <a:solidFill>
                  <a:schemeClr val="bg1"/>
                </a:solidFill>
                <a:latin typeface="Times New Roman" panose="02020603050405020304" pitchFamily="18" charset="0"/>
                <a:cs typeface="Times New Roman" panose="02020603050405020304" pitchFamily="18" charset="0"/>
              </a:rPr>
              <a:t>, Entrepreneurship and Talent (TEMSMET), Bengaluru, India, 2020, pp. 1- 6,doi: 10.1109/TEMSMET51618.2020.9557450.</a:t>
            </a:r>
          </a:p>
          <a:p>
            <a:pPr marL="342900" indent="-342900" algn="just">
              <a:buAutoNum type="arabicPeriod" startAt="2"/>
            </a:pPr>
            <a:r>
              <a:rPr lang="en-IN" sz="2000" dirty="0">
                <a:solidFill>
                  <a:schemeClr val="bg1"/>
                </a:solidFill>
                <a:latin typeface="Times New Roman" panose="02020603050405020304" pitchFamily="18" charset="0"/>
                <a:cs typeface="Times New Roman" panose="02020603050405020304" pitchFamily="18" charset="0"/>
              </a:rPr>
              <a:t>V. </a:t>
            </a:r>
            <a:r>
              <a:rPr lang="en-IN" sz="2000" dirty="0" err="1">
                <a:solidFill>
                  <a:schemeClr val="bg1"/>
                </a:solidFill>
                <a:latin typeface="Times New Roman" panose="02020603050405020304" pitchFamily="18" charset="0"/>
                <a:cs typeface="Times New Roman" panose="02020603050405020304" pitchFamily="18" charset="0"/>
              </a:rPr>
              <a:t>Gowrishankar</a:t>
            </a:r>
            <a:r>
              <a:rPr lang="en-IN" sz="2000" dirty="0">
                <a:solidFill>
                  <a:schemeClr val="bg1"/>
                </a:solidFill>
                <a:latin typeface="Times New Roman" panose="02020603050405020304" pitchFamily="18" charset="0"/>
                <a:cs typeface="Times New Roman" panose="02020603050405020304" pitchFamily="18" charset="0"/>
              </a:rPr>
              <a:t>, G. Prabhakaran, K. S. Tamilselvan, T. </a:t>
            </a:r>
            <a:r>
              <a:rPr lang="en-IN" sz="2000" dirty="0" err="1">
                <a:solidFill>
                  <a:schemeClr val="bg1"/>
                </a:solidFill>
                <a:latin typeface="Times New Roman" panose="02020603050405020304" pitchFamily="18" charset="0"/>
                <a:cs typeface="Times New Roman" panose="02020603050405020304" pitchFamily="18" charset="0"/>
              </a:rPr>
              <a:t>Judgi</a:t>
            </a:r>
            <a:r>
              <a:rPr lang="en-IN" sz="2000" dirty="0">
                <a:solidFill>
                  <a:schemeClr val="bg1"/>
                </a:solidFill>
                <a:latin typeface="Times New Roman" panose="02020603050405020304" pitchFamily="18" charset="0"/>
                <a:cs typeface="Times New Roman" panose="02020603050405020304" pitchFamily="18" charset="0"/>
              </a:rPr>
              <a:t>, M. </a:t>
            </a:r>
            <a:r>
              <a:rPr lang="en-IN" sz="2000" dirty="0" err="1">
                <a:solidFill>
                  <a:schemeClr val="bg1"/>
                </a:solidFill>
                <a:latin typeface="Times New Roman" panose="02020603050405020304" pitchFamily="18" charset="0"/>
                <a:cs typeface="Times New Roman" panose="02020603050405020304" pitchFamily="18" charset="0"/>
              </a:rPr>
              <a:t>Parimala</a:t>
            </a:r>
            <a:r>
              <a:rPr lang="en-IN" sz="2000" dirty="0">
                <a:solidFill>
                  <a:schemeClr val="bg1"/>
                </a:solidFill>
                <a:latin typeface="Times New Roman" panose="02020603050405020304" pitchFamily="18" charset="0"/>
                <a:cs typeface="Times New Roman" panose="02020603050405020304" pitchFamily="18" charset="0"/>
              </a:rPr>
              <a:t> Devi </a:t>
            </a:r>
            <a:r>
              <a:rPr lang="en-IN" sz="2000" dirty="0" err="1">
                <a:solidFill>
                  <a:schemeClr val="bg1"/>
                </a:solidFill>
                <a:latin typeface="Times New Roman" panose="02020603050405020304" pitchFamily="18" charset="0"/>
                <a:cs typeface="Times New Roman" panose="02020603050405020304" pitchFamily="18" charset="0"/>
              </a:rPr>
              <a:t>andA</a:t>
            </a:r>
            <a:r>
              <a:rPr lang="en-IN" sz="2000" dirty="0">
                <a:solidFill>
                  <a:schemeClr val="bg1"/>
                </a:solidFill>
                <a:latin typeface="Times New Roman" panose="02020603050405020304" pitchFamily="18" charset="0"/>
                <a:cs typeface="Times New Roman" panose="02020603050405020304" pitchFamily="18" charset="0"/>
              </a:rPr>
              <a:t>. Murugesan, "IoT based Smart ID Card for Working Woman Safety," 2023 7thInternational Conference on Intelligent Computing and Control Systems (ICICCS),Madurai, India, 2023, pp. 1598-1604, </a:t>
            </a:r>
            <a:r>
              <a:rPr lang="en-IN" sz="2000" dirty="0" err="1">
                <a:solidFill>
                  <a:schemeClr val="bg1"/>
                </a:solidFill>
                <a:latin typeface="Times New Roman" panose="02020603050405020304" pitchFamily="18" charset="0"/>
                <a:cs typeface="Times New Roman" panose="02020603050405020304" pitchFamily="18" charset="0"/>
              </a:rPr>
              <a:t>doi</a:t>
            </a:r>
            <a:r>
              <a:rPr lang="en-IN" sz="2000" dirty="0">
                <a:solidFill>
                  <a:schemeClr val="bg1"/>
                </a:solidFill>
                <a:latin typeface="Times New Roman" panose="02020603050405020304" pitchFamily="18" charset="0"/>
                <a:cs typeface="Times New Roman" panose="02020603050405020304" pitchFamily="18" charset="0"/>
              </a:rPr>
              <a:t>: 10.1109/ICICCS56967.2023.10142631.</a:t>
            </a:r>
          </a:p>
          <a:p>
            <a:pPr marL="342900" indent="-342900" algn="just">
              <a:buAutoNum type="arabicPeriod" startAt="2"/>
            </a:pPr>
            <a:r>
              <a:rPr lang="en-IN" sz="2000" dirty="0">
                <a:solidFill>
                  <a:schemeClr val="bg1"/>
                </a:solidFill>
                <a:latin typeface="Times New Roman" panose="02020603050405020304" pitchFamily="18" charset="0"/>
                <a:cs typeface="Times New Roman" panose="02020603050405020304" pitchFamily="18" charset="0"/>
              </a:rPr>
              <a:t>Z. M. </a:t>
            </a:r>
            <a:r>
              <a:rPr lang="en-IN" sz="2000" dirty="0" err="1">
                <a:solidFill>
                  <a:schemeClr val="bg1"/>
                </a:solidFill>
                <a:latin typeface="Times New Roman" panose="02020603050405020304" pitchFamily="18" charset="0"/>
                <a:cs typeface="Times New Roman" panose="02020603050405020304" pitchFamily="18" charset="0"/>
              </a:rPr>
              <a:t>Tahmidul</a:t>
            </a:r>
            <a:r>
              <a:rPr lang="en-IN" sz="2000" dirty="0">
                <a:solidFill>
                  <a:schemeClr val="bg1"/>
                </a:solidFill>
                <a:latin typeface="Times New Roman" panose="02020603050405020304" pitchFamily="18" charset="0"/>
                <a:cs typeface="Times New Roman" panose="02020603050405020304" pitchFamily="18" charset="0"/>
              </a:rPr>
              <a:t> Kabir, A. M. </a:t>
            </a:r>
            <a:r>
              <a:rPr lang="en-IN" sz="2000" dirty="0" err="1">
                <a:solidFill>
                  <a:schemeClr val="bg1"/>
                </a:solidFill>
                <a:latin typeface="Times New Roman" panose="02020603050405020304" pitchFamily="18" charset="0"/>
                <a:cs typeface="Times New Roman" panose="02020603050405020304" pitchFamily="18" charset="0"/>
              </a:rPr>
              <a:t>Mizan</a:t>
            </a:r>
            <a:r>
              <a:rPr lang="en-IN" sz="2000" dirty="0">
                <a:solidFill>
                  <a:schemeClr val="bg1"/>
                </a:solidFill>
                <a:latin typeface="Times New Roman" panose="02020603050405020304" pitchFamily="18" charset="0"/>
                <a:cs typeface="Times New Roman" panose="02020603050405020304" pitchFamily="18" charset="0"/>
              </a:rPr>
              <a:t> and T. Tasneem, "Safety Solution for Women Using Smart Band and CWS App," 2020 17th International Conference on </a:t>
            </a:r>
            <a:r>
              <a:rPr lang="en-IN" sz="2000" dirty="0" err="1">
                <a:solidFill>
                  <a:schemeClr val="bg1"/>
                </a:solidFill>
                <a:latin typeface="Times New Roman" panose="02020603050405020304" pitchFamily="18" charset="0"/>
                <a:cs typeface="Times New Roman" panose="02020603050405020304" pitchFamily="18" charset="0"/>
              </a:rPr>
              <a:t>ElectricalEngineering</a:t>
            </a:r>
            <a:r>
              <a:rPr lang="en-IN" sz="2000" dirty="0">
                <a:solidFill>
                  <a:schemeClr val="bg1"/>
                </a:solidFill>
                <a:latin typeface="Times New Roman" panose="02020603050405020304" pitchFamily="18" charset="0"/>
                <a:cs typeface="Times New Roman" panose="02020603050405020304" pitchFamily="18" charset="0"/>
              </a:rPr>
              <a:t>/Electronics, Computer, Telecommunications and Information Technology(ECTI-CON), Phuket, Thailand, 2020, pp. 566-569, </a:t>
            </a:r>
            <a:r>
              <a:rPr lang="en-IN" sz="2000" dirty="0" err="1">
                <a:solidFill>
                  <a:schemeClr val="bg1"/>
                </a:solidFill>
                <a:latin typeface="Times New Roman" panose="02020603050405020304" pitchFamily="18" charset="0"/>
                <a:cs typeface="Times New Roman" panose="02020603050405020304" pitchFamily="18" charset="0"/>
              </a:rPr>
              <a:t>doi</a:t>
            </a:r>
            <a:r>
              <a:rPr lang="en-IN" sz="2000" dirty="0">
                <a:solidFill>
                  <a:schemeClr val="bg1"/>
                </a:solidFill>
                <a:latin typeface="Times New Roman" panose="02020603050405020304" pitchFamily="18" charset="0"/>
                <a:cs typeface="Times New Roman" panose="02020603050405020304" pitchFamily="18" charset="0"/>
              </a:rPr>
              <a:t>: 10.1109/ECTICON49241.2020.9158134.</a:t>
            </a:r>
          </a:p>
          <a:p>
            <a:pPr marL="342900" indent="-342900" algn="just">
              <a:buAutoNum type="arabicPeriod" startAt="2"/>
            </a:pPr>
            <a:r>
              <a:rPr lang="en-IN" sz="2000" dirty="0">
                <a:solidFill>
                  <a:schemeClr val="bg1"/>
                </a:solidFill>
                <a:latin typeface="Times New Roman" panose="02020603050405020304" pitchFamily="18" charset="0"/>
                <a:cs typeface="Times New Roman" panose="02020603050405020304" pitchFamily="18" charset="0"/>
              </a:rPr>
              <a:t>Tayal, H. P. Govind Rao, A. Gupta and A. Choudhary, "Women Safety System </a:t>
            </a:r>
            <a:r>
              <a:rPr lang="en-IN" sz="2000" dirty="0" err="1">
                <a:solidFill>
                  <a:schemeClr val="bg1"/>
                </a:solidFill>
                <a:latin typeface="Times New Roman" panose="02020603050405020304" pitchFamily="18" charset="0"/>
                <a:cs typeface="Times New Roman" panose="02020603050405020304" pitchFamily="18" charset="0"/>
              </a:rPr>
              <a:t>Designand</a:t>
            </a:r>
            <a:r>
              <a:rPr lang="en-IN" sz="2000" dirty="0">
                <a:solidFill>
                  <a:schemeClr val="bg1"/>
                </a:solidFill>
                <a:latin typeface="Times New Roman" panose="02020603050405020304" pitchFamily="18" charset="0"/>
                <a:cs typeface="Times New Roman" panose="02020603050405020304" pitchFamily="18" charset="0"/>
              </a:rPr>
              <a:t> Hardware Implementation," 2021 9th International Conference on </a:t>
            </a:r>
            <a:r>
              <a:rPr lang="en-IN" sz="2000" dirty="0" err="1">
                <a:solidFill>
                  <a:schemeClr val="bg1"/>
                </a:solidFill>
                <a:latin typeface="Times New Roman" panose="02020603050405020304" pitchFamily="18" charset="0"/>
                <a:cs typeface="Times New Roman" panose="02020603050405020304" pitchFamily="18" charset="0"/>
              </a:rPr>
              <a:t>Reliability,Infocom</a:t>
            </a:r>
            <a:r>
              <a:rPr lang="en-IN" sz="2000" dirty="0">
                <a:solidFill>
                  <a:schemeClr val="bg1"/>
                </a:solidFill>
                <a:latin typeface="Times New Roman" panose="02020603050405020304" pitchFamily="18" charset="0"/>
                <a:cs typeface="Times New Roman" panose="02020603050405020304" pitchFamily="18" charset="0"/>
              </a:rPr>
              <a:t> Technologies and Optimization (Trends and Future Directions) (ICRITO),Noida, India, 2021, pp. 1-3, </a:t>
            </a:r>
            <a:r>
              <a:rPr lang="en-IN" sz="2000" dirty="0" err="1">
                <a:solidFill>
                  <a:schemeClr val="bg1"/>
                </a:solidFill>
                <a:latin typeface="Times New Roman" panose="02020603050405020304" pitchFamily="18" charset="0"/>
                <a:cs typeface="Times New Roman" panose="02020603050405020304" pitchFamily="18" charset="0"/>
              </a:rPr>
              <a:t>doi</a:t>
            </a:r>
            <a:r>
              <a:rPr lang="en-IN" sz="2000" dirty="0">
                <a:solidFill>
                  <a:schemeClr val="bg1"/>
                </a:solidFill>
                <a:latin typeface="Times New Roman" panose="02020603050405020304" pitchFamily="18" charset="0"/>
                <a:cs typeface="Times New Roman" panose="02020603050405020304" pitchFamily="18" charset="0"/>
              </a:rPr>
              <a:t>: 10.1109/ICRITO51393.2021.9596393</a:t>
            </a:r>
            <a:r>
              <a:rPr lang="en-IN" dirty="0">
                <a:solidFill>
                  <a:schemeClr val="bg1"/>
                </a:solidFill>
                <a:latin typeface="Times New Roman" panose="02020603050405020304" pitchFamily="18" charset="0"/>
                <a:cs typeface="Times New Roman" panose="02020603050405020304" pitchFamily="18" charset="0"/>
              </a:rPr>
              <a: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46" name="Freeform 2">
            <a:extLst>
              <a:ext uri="{FF2B5EF4-FFF2-40B4-BE49-F238E27FC236}">
                <a16:creationId xmlns:a16="http://schemas.microsoft.com/office/drawing/2014/main" id="{0D42A335-46D3-2A04-AEFB-82687AAFA69F}"/>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sp>
      <p:sp>
        <p:nvSpPr>
          <p:cNvPr id="34" name="TextBox 34"/>
          <p:cNvSpPr txBox="1"/>
          <p:nvPr/>
        </p:nvSpPr>
        <p:spPr>
          <a:xfrm>
            <a:off x="1028700" y="1181100"/>
            <a:ext cx="6819900" cy="1077218"/>
          </a:xfrm>
          <a:prstGeom prst="rect">
            <a:avLst/>
          </a:prstGeom>
        </p:spPr>
        <p:txBody>
          <a:bodyPr wrap="square" lIns="0" tIns="0" rIns="0" bIns="0" rtlCol="0" anchor="t">
            <a:spAutoFit/>
          </a:bodyPr>
          <a:lstStyle/>
          <a:p>
            <a:pPr>
              <a:lnSpc>
                <a:spcPts val="8400"/>
              </a:lnSpc>
            </a:pPr>
            <a:r>
              <a:rPr lang="en-US" sz="7000" dirty="0">
                <a:solidFill>
                  <a:schemeClr val="bg1"/>
                </a:solidFill>
                <a:latin typeface="Be Vietnam Ultra-Bold"/>
              </a:rPr>
              <a:t>INTRODUCTION</a:t>
            </a:r>
          </a:p>
        </p:txBody>
      </p:sp>
      <p:grpSp>
        <p:nvGrpSpPr>
          <p:cNvPr id="43" name="Group 43"/>
          <p:cNvGrpSpPr/>
          <p:nvPr/>
        </p:nvGrpSpPr>
        <p:grpSpPr>
          <a:xfrm>
            <a:off x="1028700" y="495300"/>
            <a:ext cx="3903161" cy="489363"/>
            <a:chOff x="0" y="0"/>
            <a:chExt cx="5204215" cy="652485"/>
          </a:xfrm>
        </p:grpSpPr>
        <p:sp>
          <p:nvSpPr>
            <p:cNvPr id="44" name="TextBox 44"/>
            <p:cNvSpPr txBox="1"/>
            <p:nvPr/>
          </p:nvSpPr>
          <p:spPr>
            <a:xfrm>
              <a:off x="877820" y="65132"/>
              <a:ext cx="4326395" cy="493127"/>
            </a:xfrm>
            <a:prstGeom prst="rect">
              <a:avLst/>
            </a:prstGeom>
          </p:spPr>
          <p:txBody>
            <a:bodyPr lIns="0" tIns="0" rIns="0" bIns="0" rtlCol="0" anchor="t">
              <a:spAutoFit/>
            </a:bodyPr>
            <a:lstStyle/>
            <a:p>
              <a:pPr>
                <a:lnSpc>
                  <a:spcPts val="3081"/>
                </a:lnSpc>
                <a:spcBef>
                  <a:spcPct val="0"/>
                </a:spcBef>
              </a:pPr>
              <a:r>
                <a:rPr lang="en-US" sz="2201" dirty="0">
                  <a:solidFill>
                    <a:schemeClr val="bg1"/>
                  </a:solidFill>
                  <a:latin typeface="IBM Plex Sans Bold"/>
                </a:rPr>
                <a:t>ALLIES FOR HER</a:t>
              </a:r>
            </a:p>
          </p:txBody>
        </p:sp>
        <p:sp>
          <p:nvSpPr>
            <p:cNvPr id="45" name="Freeform 45"/>
            <p:cNvSpPr/>
            <p:nvPr/>
          </p:nvSpPr>
          <p:spPr>
            <a:xfrm>
              <a:off x="0" y="0"/>
              <a:ext cx="633503" cy="652485"/>
            </a:xfrm>
            <a:custGeom>
              <a:avLst/>
              <a:gdLst/>
              <a:ahLst/>
              <a:cxnLst/>
              <a:rect l="l" t="t" r="r" b="b"/>
              <a:pathLst>
                <a:path w="633503" h="652485">
                  <a:moveTo>
                    <a:pt x="0" y="0"/>
                  </a:moveTo>
                  <a:lnTo>
                    <a:pt x="633503" y="0"/>
                  </a:lnTo>
                  <a:lnTo>
                    <a:pt x="633503" y="652485"/>
                  </a:lnTo>
                  <a:lnTo>
                    <a:pt x="0" y="65248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47" name="TextBox 46">
            <a:extLst>
              <a:ext uri="{FF2B5EF4-FFF2-40B4-BE49-F238E27FC236}">
                <a16:creationId xmlns:a16="http://schemas.microsoft.com/office/drawing/2014/main" id="{190D487B-786E-8404-DCCE-923791086664}"/>
              </a:ext>
            </a:extLst>
          </p:cNvPr>
          <p:cNvSpPr txBox="1"/>
          <p:nvPr/>
        </p:nvSpPr>
        <p:spPr>
          <a:xfrm>
            <a:off x="838200" y="2525424"/>
            <a:ext cx="16268700" cy="3970318"/>
          </a:xfrm>
          <a:prstGeom prst="rect">
            <a:avLst/>
          </a:prstGeom>
          <a:noFill/>
        </p:spPr>
        <p:txBody>
          <a:bodyPr wrap="square" rtlCol="0">
            <a:spAutoFit/>
          </a:bodyPr>
          <a:lstStyle/>
          <a:p>
            <a:pPr algn="just"/>
            <a:r>
              <a:rPr lang="en-US" sz="2800" dirty="0" err="1">
                <a:solidFill>
                  <a:schemeClr val="bg1"/>
                </a:solidFill>
                <a:latin typeface="Times New Roman" panose="02020603050405020304" pitchFamily="18" charset="0"/>
                <a:cs typeface="Times New Roman" panose="02020603050405020304" pitchFamily="18" charset="0"/>
              </a:rPr>
              <a:t>GuardHer</a:t>
            </a:r>
            <a:r>
              <a:rPr lang="en-US" sz="2800" dirty="0">
                <a:solidFill>
                  <a:schemeClr val="bg1"/>
                </a:solidFill>
                <a:latin typeface="Times New Roman" panose="02020603050405020304" pitchFamily="18" charset="0"/>
                <a:cs typeface="Times New Roman" panose="02020603050405020304" pitchFamily="18" charset="0"/>
              </a:rPr>
              <a:t> and </a:t>
            </a:r>
            <a:r>
              <a:rPr lang="en-US" sz="2800" dirty="0" err="1">
                <a:solidFill>
                  <a:schemeClr val="bg1"/>
                </a:solidFill>
                <a:latin typeface="Times New Roman" panose="02020603050405020304" pitchFamily="18" charset="0"/>
                <a:cs typeface="Times New Roman" panose="02020603050405020304" pitchFamily="18" charset="0"/>
              </a:rPr>
              <a:t>GuardianStep</a:t>
            </a:r>
            <a:r>
              <a:rPr lang="en-US" sz="2800" dirty="0">
                <a:solidFill>
                  <a:schemeClr val="bg1"/>
                </a:solidFill>
                <a:latin typeface="Times New Roman" panose="02020603050405020304" pitchFamily="18" charset="0"/>
                <a:cs typeface="Times New Roman" panose="02020603050405020304" pitchFamily="18" charset="0"/>
              </a:rPr>
              <a:t> form a comprehensive safety system designed specifically for women. </a:t>
            </a:r>
            <a:r>
              <a:rPr lang="en-US" sz="2800" dirty="0" err="1">
                <a:solidFill>
                  <a:schemeClr val="bg1"/>
                </a:solidFill>
                <a:latin typeface="Times New Roman" panose="02020603050405020304" pitchFamily="18" charset="0"/>
                <a:cs typeface="Times New Roman" panose="02020603050405020304" pitchFamily="18" charset="0"/>
              </a:rPr>
              <a:t>GuardHer</a:t>
            </a:r>
            <a:r>
              <a:rPr lang="en-US" sz="2800" dirty="0">
                <a:solidFill>
                  <a:schemeClr val="bg1"/>
                </a:solidFill>
                <a:latin typeface="Times New Roman" panose="02020603050405020304" pitchFamily="18" charset="0"/>
                <a:cs typeface="Times New Roman" panose="02020603050405020304" pitchFamily="18" charset="0"/>
              </a:rPr>
              <a:t>, a companion app, allows users to create a secure profile with essential information protected by a passkey. This data can sync with </a:t>
            </a:r>
            <a:r>
              <a:rPr lang="en-US" sz="2800" dirty="0" err="1">
                <a:solidFill>
                  <a:schemeClr val="bg1"/>
                </a:solidFill>
                <a:latin typeface="Times New Roman" panose="02020603050405020304" pitchFamily="18" charset="0"/>
                <a:cs typeface="Times New Roman" panose="02020603050405020304" pitchFamily="18" charset="0"/>
              </a:rPr>
              <a:t>GuardianStep</a:t>
            </a:r>
            <a:r>
              <a:rPr lang="en-US" sz="2800" dirty="0">
                <a:solidFill>
                  <a:schemeClr val="bg1"/>
                </a:solidFill>
                <a:latin typeface="Times New Roman" panose="02020603050405020304" pitchFamily="18" charset="0"/>
                <a:cs typeface="Times New Roman" panose="02020603050405020304" pitchFamily="18" charset="0"/>
              </a:rPr>
              <a:t> footwear, which features force sensors connected to a Microcontroller unit. Upon surpassing a preset threshold, these sensors trigger location transmission to the control panel and parental mobile numbers. Legitimate alerts are signaled through brief vibrations, with false alarms managed through app deactivation. Failure to deactivate prompts automatic transmission of user profiles to the control panel and nearby police stations. This integration of technology promotes gender equality, women's empowerment, and smart mobility. </a:t>
            </a:r>
            <a:r>
              <a:rPr lang="en-US" sz="2800" dirty="0" err="1">
                <a:solidFill>
                  <a:schemeClr val="bg1"/>
                </a:solidFill>
                <a:latin typeface="Times New Roman" panose="02020603050405020304" pitchFamily="18" charset="0"/>
                <a:cs typeface="Times New Roman" panose="02020603050405020304" pitchFamily="18" charset="0"/>
              </a:rPr>
              <a:t>GuardHer</a:t>
            </a:r>
            <a:r>
              <a:rPr lang="en-US" sz="2800" dirty="0">
                <a:solidFill>
                  <a:schemeClr val="bg1"/>
                </a:solidFill>
                <a:latin typeface="Times New Roman" panose="02020603050405020304" pitchFamily="18" charset="0"/>
                <a:cs typeface="Times New Roman" panose="02020603050405020304" pitchFamily="18" charset="0"/>
              </a:rPr>
              <a:t> and </a:t>
            </a:r>
            <a:r>
              <a:rPr lang="en-US" sz="2800" dirty="0" err="1">
                <a:solidFill>
                  <a:schemeClr val="bg1"/>
                </a:solidFill>
                <a:latin typeface="Times New Roman" panose="02020603050405020304" pitchFamily="18" charset="0"/>
                <a:cs typeface="Times New Roman" panose="02020603050405020304" pitchFamily="18" charset="0"/>
              </a:rPr>
              <a:t>GuardianStep</a:t>
            </a:r>
            <a:r>
              <a:rPr lang="en-US" sz="2800" dirty="0">
                <a:solidFill>
                  <a:schemeClr val="bg1"/>
                </a:solidFill>
                <a:latin typeface="Times New Roman" panose="02020603050405020304" pitchFamily="18" charset="0"/>
                <a:cs typeface="Times New Roman" panose="02020603050405020304" pitchFamily="18" charset="0"/>
              </a:rPr>
              <a:t> empower women by providing a secure platform and embedding safety features into everyday footwear, ensuring they can move confidently and safely in society.</a:t>
            </a:r>
            <a:endParaRPr lang="en-IN" sz="2800" dirty="0">
              <a:solidFill>
                <a:schemeClr val="bg1"/>
              </a:solidFill>
              <a:latin typeface="Times New Roman" panose="02020603050405020304" pitchFamily="18" charset="0"/>
              <a:cs typeface="Times New Roman" panose="02020603050405020304" pitchFamily="18" charset="0"/>
            </a:endParaRPr>
          </a:p>
        </p:txBody>
      </p:sp>
      <p:sp>
        <p:nvSpPr>
          <p:cNvPr id="48" name="Freeform 6">
            <a:extLst>
              <a:ext uri="{FF2B5EF4-FFF2-40B4-BE49-F238E27FC236}">
                <a16:creationId xmlns:a16="http://schemas.microsoft.com/office/drawing/2014/main" id="{92BA281C-EED7-CCD7-B0E2-DA924F2E5269}"/>
              </a:ext>
            </a:extLst>
          </p:cNvPr>
          <p:cNvSpPr/>
          <p:nvPr/>
        </p:nvSpPr>
        <p:spPr>
          <a:xfrm rot="543904">
            <a:off x="-613334" y="7240774"/>
            <a:ext cx="10103966" cy="8156656"/>
          </a:xfrm>
          <a:custGeom>
            <a:avLst/>
            <a:gdLst/>
            <a:ahLst/>
            <a:cxnLst/>
            <a:rect l="l" t="t" r="r" b="b"/>
            <a:pathLst>
              <a:path w="10103966" h="8156656">
                <a:moveTo>
                  <a:pt x="0" y="0"/>
                </a:moveTo>
                <a:lnTo>
                  <a:pt x="10103966" y="0"/>
                </a:lnTo>
                <a:lnTo>
                  <a:pt x="10103966" y="8156656"/>
                </a:lnTo>
                <a:lnTo>
                  <a:pt x="0" y="815665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r>
              <a:rPr lang="en-IN" dirty="0"/>
              <a:t>C</a:t>
            </a:r>
          </a:p>
        </p:txBody>
      </p:sp>
      <p:grpSp>
        <p:nvGrpSpPr>
          <p:cNvPr id="3" name="Group 3"/>
          <p:cNvGrpSpPr/>
          <p:nvPr/>
        </p:nvGrpSpPr>
        <p:grpSpPr>
          <a:xfrm>
            <a:off x="375610" y="1728810"/>
            <a:ext cx="6705600" cy="3187054"/>
            <a:chOff x="0" y="0"/>
            <a:chExt cx="1050841" cy="429489"/>
          </a:xfrm>
        </p:grpSpPr>
        <p:sp>
          <p:nvSpPr>
            <p:cNvPr id="4" name="Freeform 4"/>
            <p:cNvSpPr/>
            <p:nvPr/>
          </p:nvSpPr>
          <p:spPr>
            <a:xfrm>
              <a:off x="0" y="0"/>
              <a:ext cx="1050841" cy="429489"/>
            </a:xfrm>
            <a:custGeom>
              <a:avLst/>
              <a:gdLst/>
              <a:ahLst/>
              <a:cxnLst/>
              <a:rect l="l" t="t" r="r" b="b"/>
              <a:pathLst>
                <a:path w="1050841" h="429489">
                  <a:moveTo>
                    <a:pt x="77615" y="0"/>
                  </a:moveTo>
                  <a:lnTo>
                    <a:pt x="973226" y="0"/>
                  </a:lnTo>
                  <a:cubicBezTo>
                    <a:pt x="993811" y="0"/>
                    <a:pt x="1013552" y="8177"/>
                    <a:pt x="1028108" y="22733"/>
                  </a:cubicBezTo>
                  <a:cubicBezTo>
                    <a:pt x="1042663" y="37289"/>
                    <a:pt x="1050841" y="57030"/>
                    <a:pt x="1050841" y="77615"/>
                  </a:cubicBezTo>
                  <a:lnTo>
                    <a:pt x="1050841" y="351874"/>
                  </a:lnTo>
                  <a:cubicBezTo>
                    <a:pt x="1050841" y="394739"/>
                    <a:pt x="1016091" y="429489"/>
                    <a:pt x="973226" y="429489"/>
                  </a:cubicBezTo>
                  <a:lnTo>
                    <a:pt x="77615" y="429489"/>
                  </a:lnTo>
                  <a:cubicBezTo>
                    <a:pt x="57030" y="429489"/>
                    <a:pt x="37289" y="421311"/>
                    <a:pt x="22733" y="406756"/>
                  </a:cubicBezTo>
                  <a:cubicBezTo>
                    <a:pt x="8177" y="392200"/>
                    <a:pt x="0" y="372459"/>
                    <a:pt x="0" y="351874"/>
                  </a:cubicBezTo>
                  <a:lnTo>
                    <a:pt x="0" y="77615"/>
                  </a:lnTo>
                  <a:cubicBezTo>
                    <a:pt x="0" y="34749"/>
                    <a:pt x="34749" y="0"/>
                    <a:pt x="77615" y="0"/>
                  </a:cubicBezTo>
                  <a:close/>
                </a:path>
              </a:pathLst>
            </a:custGeom>
            <a:solidFill>
              <a:srgbClr val="FF007E"/>
            </a:solidFill>
            <a:ln cap="rnd">
              <a:noFill/>
              <a:prstDash val="solid"/>
              <a:round/>
            </a:ln>
          </p:spPr>
          <p:txBody>
            <a:bodyPr/>
            <a:lstStyle/>
            <a:p>
              <a:endParaRPr lang="en-IN" dirty="0"/>
            </a:p>
          </p:txBody>
        </p:sp>
        <p:sp>
          <p:nvSpPr>
            <p:cNvPr id="5" name="TextBox 5"/>
            <p:cNvSpPr txBox="1"/>
            <p:nvPr/>
          </p:nvSpPr>
          <p:spPr>
            <a:xfrm>
              <a:off x="0" y="-76200"/>
              <a:ext cx="1050841" cy="505689"/>
            </a:xfrm>
            <a:prstGeom prst="rect">
              <a:avLst/>
            </a:prstGeom>
            <a:effectLst>
              <a:outerShdw blurRad="50800" dist="38100" dir="13500000" algn="br" rotWithShape="0">
                <a:prstClr val="black">
                  <a:alpha val="40000"/>
                </a:prstClr>
              </a:outerShdw>
            </a:effectLst>
          </p:spPr>
          <p:txBody>
            <a:bodyPr lIns="50800" tIns="50800" rIns="50800" bIns="50800" rtlCol="0" anchor="ctr"/>
            <a:lstStyle/>
            <a:p>
              <a:pPr marL="0" lvl="0" indent="0" algn="ctr">
                <a:lnSpc>
                  <a:spcPts val="5599"/>
                </a:lnSpc>
                <a:spcBef>
                  <a:spcPct val="0"/>
                </a:spcBef>
              </a:pPr>
              <a:endParaRPr lang="en-US" sz="3999" u="none" dirty="0">
                <a:solidFill>
                  <a:srgbClr val="F8F8F8"/>
                </a:solidFill>
                <a:latin typeface="Be Vietnam Ultra-Bold"/>
              </a:endParaRPr>
            </a:p>
            <a:p>
              <a:pPr marL="0" lvl="0" indent="0" algn="ctr">
                <a:lnSpc>
                  <a:spcPts val="5599"/>
                </a:lnSpc>
                <a:spcBef>
                  <a:spcPct val="0"/>
                </a:spcBef>
              </a:pPr>
              <a:r>
                <a:rPr lang="en-US" sz="3999" dirty="0">
                  <a:solidFill>
                    <a:srgbClr val="F8F8F8"/>
                  </a:solidFill>
                  <a:latin typeface="Be Vietnam Ultra-Bold"/>
                </a:rPr>
                <a:t> </a:t>
              </a:r>
            </a:p>
            <a:p>
              <a:pPr marL="0" lvl="0" indent="0" algn="ctr">
                <a:lnSpc>
                  <a:spcPts val="5599"/>
                </a:lnSpc>
                <a:spcBef>
                  <a:spcPct val="0"/>
                </a:spcBef>
              </a:pPr>
              <a:r>
                <a:rPr lang="en-US" sz="3999" u="none" dirty="0">
                  <a:solidFill>
                    <a:schemeClr val="tx2">
                      <a:lumMod val="20000"/>
                      <a:lumOff val="80000"/>
                    </a:schemeClr>
                  </a:solidFill>
                  <a:latin typeface="Be Vietnam Ultra-Bold"/>
                </a:rPr>
                <a:t>Gender Equality &amp; Women Empowerment</a:t>
              </a:r>
            </a:p>
          </p:txBody>
        </p:sp>
      </p:grpSp>
      <p:sp>
        <p:nvSpPr>
          <p:cNvPr id="6" name="Freeform 6"/>
          <p:cNvSpPr/>
          <p:nvPr/>
        </p:nvSpPr>
        <p:spPr>
          <a:xfrm rot="543904">
            <a:off x="-940728" y="8061713"/>
            <a:ext cx="10103966" cy="8156656"/>
          </a:xfrm>
          <a:custGeom>
            <a:avLst/>
            <a:gdLst/>
            <a:ahLst/>
            <a:cxnLst/>
            <a:rect l="l" t="t" r="r" b="b"/>
            <a:pathLst>
              <a:path w="10103966" h="8156656">
                <a:moveTo>
                  <a:pt x="0" y="0"/>
                </a:moveTo>
                <a:lnTo>
                  <a:pt x="10103966" y="0"/>
                </a:lnTo>
                <a:lnTo>
                  <a:pt x="10103966" y="8156656"/>
                </a:lnTo>
                <a:lnTo>
                  <a:pt x="0" y="81566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7" name="Group 7"/>
          <p:cNvGrpSpPr/>
          <p:nvPr/>
        </p:nvGrpSpPr>
        <p:grpSpPr>
          <a:xfrm>
            <a:off x="462360" y="1991251"/>
            <a:ext cx="6386262" cy="1621146"/>
            <a:chOff x="0" y="536586"/>
            <a:chExt cx="8515016" cy="2161528"/>
          </a:xfrm>
        </p:grpSpPr>
        <p:sp>
          <p:nvSpPr>
            <p:cNvPr id="8" name="TextBox 8"/>
            <p:cNvSpPr txBox="1"/>
            <p:nvPr/>
          </p:nvSpPr>
          <p:spPr>
            <a:xfrm>
              <a:off x="294868" y="536586"/>
              <a:ext cx="8220148" cy="1300527"/>
            </a:xfrm>
            <a:prstGeom prst="rect">
              <a:avLst/>
            </a:prstGeom>
          </p:spPr>
          <p:txBody>
            <a:bodyPr lIns="0" tIns="0" rIns="0" bIns="0" rtlCol="0" anchor="t">
              <a:spAutoFit/>
            </a:bodyPr>
            <a:lstStyle/>
            <a:p>
              <a:pPr>
                <a:lnSpc>
                  <a:spcPts val="8400"/>
                </a:lnSpc>
              </a:pPr>
              <a:r>
                <a:rPr lang="en-US" sz="6000" dirty="0">
                  <a:solidFill>
                    <a:schemeClr val="tx2">
                      <a:lumMod val="20000"/>
                      <a:lumOff val="80000"/>
                    </a:schemeClr>
                  </a:solidFill>
                  <a:effectLst>
                    <a:outerShdw blurRad="38100" dist="38100" dir="2700000" algn="tl">
                      <a:srgbClr val="000000">
                        <a:alpha val="43137"/>
                      </a:srgbClr>
                    </a:outerShdw>
                  </a:effectLst>
                  <a:latin typeface="Be Vietnam Ultra-Bold"/>
                </a:rPr>
                <a:t>SDG GOAL NO :5</a:t>
              </a:r>
            </a:p>
          </p:txBody>
        </p:sp>
        <p:sp>
          <p:nvSpPr>
            <p:cNvPr id="9" name="TextBox 9"/>
            <p:cNvSpPr txBox="1"/>
            <p:nvPr/>
          </p:nvSpPr>
          <p:spPr>
            <a:xfrm>
              <a:off x="0" y="2076406"/>
              <a:ext cx="6455579" cy="621708"/>
            </a:xfrm>
            <a:prstGeom prst="rect">
              <a:avLst/>
            </a:prstGeom>
          </p:spPr>
          <p:txBody>
            <a:bodyPr lIns="0" tIns="0" rIns="0" bIns="0" rtlCol="0" anchor="t">
              <a:spAutoFit/>
            </a:bodyPr>
            <a:lstStyle/>
            <a:p>
              <a:pPr algn="l">
                <a:lnSpc>
                  <a:spcPts val="3920"/>
                </a:lnSpc>
              </a:pPr>
              <a:endParaRPr lang="en-US" sz="2800" u="none" dirty="0">
                <a:solidFill>
                  <a:srgbClr val="F8F8F8"/>
                </a:solidFill>
                <a:latin typeface="IBM Plex Sans"/>
              </a:endParaRPr>
            </a:p>
          </p:txBody>
        </p:sp>
      </p:grpSp>
      <p:sp>
        <p:nvSpPr>
          <p:cNvPr id="19" name="Freeform 19"/>
          <p:cNvSpPr/>
          <p:nvPr/>
        </p:nvSpPr>
        <p:spPr>
          <a:xfrm rot="2159446">
            <a:off x="13111917" y="-3539846"/>
            <a:ext cx="7814506" cy="6308438"/>
          </a:xfrm>
          <a:custGeom>
            <a:avLst/>
            <a:gdLst/>
            <a:ahLst/>
            <a:cxnLst/>
            <a:rect l="l" t="t" r="r" b="b"/>
            <a:pathLst>
              <a:path w="7814506" h="6308438">
                <a:moveTo>
                  <a:pt x="0" y="0"/>
                </a:moveTo>
                <a:lnTo>
                  <a:pt x="7814506" y="0"/>
                </a:lnTo>
                <a:lnTo>
                  <a:pt x="7814506" y="6308437"/>
                </a:lnTo>
                <a:lnTo>
                  <a:pt x="0" y="630843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24" name="Group 24"/>
          <p:cNvGrpSpPr/>
          <p:nvPr/>
        </p:nvGrpSpPr>
        <p:grpSpPr>
          <a:xfrm>
            <a:off x="950453" y="706336"/>
            <a:ext cx="3903161" cy="489363"/>
            <a:chOff x="0" y="0"/>
            <a:chExt cx="5204215" cy="652485"/>
          </a:xfrm>
        </p:grpSpPr>
        <p:sp>
          <p:nvSpPr>
            <p:cNvPr id="25" name="TextBox 25"/>
            <p:cNvSpPr txBox="1"/>
            <p:nvPr/>
          </p:nvSpPr>
          <p:spPr>
            <a:xfrm>
              <a:off x="877820" y="65132"/>
              <a:ext cx="4326395" cy="493127"/>
            </a:xfrm>
            <a:prstGeom prst="rect">
              <a:avLst/>
            </a:prstGeom>
          </p:spPr>
          <p:txBody>
            <a:bodyPr lIns="0" tIns="0" rIns="0" bIns="0" rtlCol="0" anchor="t">
              <a:spAutoFit/>
            </a:bodyPr>
            <a:lstStyle/>
            <a:p>
              <a:pPr>
                <a:lnSpc>
                  <a:spcPts val="3081"/>
                </a:lnSpc>
                <a:spcBef>
                  <a:spcPct val="0"/>
                </a:spcBef>
              </a:pPr>
              <a:r>
                <a:rPr lang="en-US" sz="2201" dirty="0">
                  <a:solidFill>
                    <a:srgbClr val="F8F8F8"/>
                  </a:solidFill>
                  <a:latin typeface="IBM Plex Sans Bold"/>
                </a:rPr>
                <a:t>ALLIES FOR HER</a:t>
              </a:r>
            </a:p>
          </p:txBody>
        </p:sp>
        <p:sp>
          <p:nvSpPr>
            <p:cNvPr id="26" name="Freeform 26"/>
            <p:cNvSpPr/>
            <p:nvPr/>
          </p:nvSpPr>
          <p:spPr>
            <a:xfrm>
              <a:off x="0" y="0"/>
              <a:ext cx="633503" cy="652485"/>
            </a:xfrm>
            <a:custGeom>
              <a:avLst/>
              <a:gdLst/>
              <a:ahLst/>
              <a:cxnLst/>
              <a:rect l="l" t="t" r="r" b="b"/>
              <a:pathLst>
                <a:path w="633503" h="652485">
                  <a:moveTo>
                    <a:pt x="0" y="0"/>
                  </a:moveTo>
                  <a:lnTo>
                    <a:pt x="633503" y="0"/>
                  </a:lnTo>
                  <a:lnTo>
                    <a:pt x="633503" y="652485"/>
                  </a:lnTo>
                  <a:lnTo>
                    <a:pt x="0" y="65248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sp>
        <p:nvSpPr>
          <p:cNvPr id="28" name="TextBox 27">
            <a:extLst>
              <a:ext uri="{FF2B5EF4-FFF2-40B4-BE49-F238E27FC236}">
                <a16:creationId xmlns:a16="http://schemas.microsoft.com/office/drawing/2014/main" id="{7ECD7294-AD3D-8DAF-9DB3-DA51447A92C3}"/>
              </a:ext>
            </a:extLst>
          </p:cNvPr>
          <p:cNvSpPr txBox="1"/>
          <p:nvPr/>
        </p:nvSpPr>
        <p:spPr>
          <a:xfrm>
            <a:off x="950453" y="6210300"/>
            <a:ext cx="184731" cy="369332"/>
          </a:xfrm>
          <a:prstGeom prst="rect">
            <a:avLst/>
          </a:prstGeom>
          <a:noFill/>
        </p:spPr>
        <p:txBody>
          <a:bodyPr wrap="none" rtlCol="0">
            <a:spAutoFit/>
          </a:bodyPr>
          <a:lstStyle/>
          <a:p>
            <a:endParaRPr lang="en-IN" dirty="0"/>
          </a:p>
        </p:txBody>
      </p:sp>
      <p:sp>
        <p:nvSpPr>
          <p:cNvPr id="29" name="TextBox 28">
            <a:extLst>
              <a:ext uri="{FF2B5EF4-FFF2-40B4-BE49-F238E27FC236}">
                <a16:creationId xmlns:a16="http://schemas.microsoft.com/office/drawing/2014/main" id="{9E18FCB1-6F4A-8095-564A-2AA5282595D6}"/>
              </a:ext>
            </a:extLst>
          </p:cNvPr>
          <p:cNvSpPr txBox="1"/>
          <p:nvPr/>
        </p:nvSpPr>
        <p:spPr>
          <a:xfrm>
            <a:off x="2880857" y="6778487"/>
            <a:ext cx="6934200" cy="2031325"/>
          </a:xfrm>
          <a:prstGeom prst="rect">
            <a:avLst/>
          </a:prstGeom>
          <a:noFill/>
        </p:spPr>
        <p:txBody>
          <a:bodyPr wrap="square" rtlCol="0">
            <a:spAutoFit/>
          </a:bodyPr>
          <a:lstStyle/>
          <a:p>
            <a:r>
              <a:rPr lang="en-US" sz="3600" dirty="0">
                <a:solidFill>
                  <a:schemeClr val="tx2">
                    <a:lumMod val="20000"/>
                    <a:lumOff val="80000"/>
                  </a:schemeClr>
                </a:solidFill>
                <a:effectLst/>
                <a:latin typeface="Times New Roman" panose="02020603050405020304" pitchFamily="18" charset="0"/>
                <a:ea typeface="DengXian" panose="02010600030101010101" pitchFamily="2" charset="-122"/>
                <a:cs typeface="Times New Roman" panose="02020603050405020304" pitchFamily="18" charset="0"/>
              </a:rPr>
              <a:t>The top 5 states in India which prompts to most of the violence against women.</a:t>
            </a:r>
            <a:endParaRPr lang="en-IN" sz="3600" dirty="0">
              <a:solidFill>
                <a:schemeClr val="tx2">
                  <a:lumMod val="20000"/>
                  <a:lumOff val="80000"/>
                </a:schemeClr>
              </a:solidFill>
              <a:effectLst/>
              <a:latin typeface="Calibri" panose="020F0502020204030204" pitchFamily="34" charset="0"/>
              <a:ea typeface="DengXian" panose="02010600030101010101" pitchFamily="2" charset="-122"/>
              <a:cs typeface="Times New Roman" panose="02020603050405020304" pitchFamily="18" charset="0"/>
            </a:endParaRPr>
          </a:p>
          <a:p>
            <a:endParaRPr lang="en-IN" dirty="0"/>
          </a:p>
        </p:txBody>
      </p:sp>
      <p:sp>
        <p:nvSpPr>
          <p:cNvPr id="30" name="TextBox 8">
            <a:extLst>
              <a:ext uri="{FF2B5EF4-FFF2-40B4-BE49-F238E27FC236}">
                <a16:creationId xmlns:a16="http://schemas.microsoft.com/office/drawing/2014/main" id="{2FE826A6-E416-E37B-6F1D-B625F25CB15F}"/>
              </a:ext>
            </a:extLst>
          </p:cNvPr>
          <p:cNvSpPr txBox="1"/>
          <p:nvPr/>
        </p:nvSpPr>
        <p:spPr>
          <a:xfrm>
            <a:off x="2987095" y="5533995"/>
            <a:ext cx="6165111" cy="975395"/>
          </a:xfrm>
          <a:prstGeom prst="rect">
            <a:avLst/>
          </a:prstGeom>
        </p:spPr>
        <p:txBody>
          <a:bodyPr lIns="0" tIns="0" rIns="0" bIns="0" rtlCol="0" anchor="t">
            <a:spAutoFit/>
          </a:bodyPr>
          <a:lstStyle/>
          <a:p>
            <a:pPr>
              <a:lnSpc>
                <a:spcPts val="8400"/>
              </a:lnSpc>
            </a:pPr>
            <a:r>
              <a:rPr lang="en-US" sz="4800" dirty="0">
                <a:solidFill>
                  <a:schemeClr val="tx2">
                    <a:lumMod val="20000"/>
                    <a:lumOff val="80000"/>
                  </a:schemeClr>
                </a:solidFill>
                <a:latin typeface="Be Vietnam Ultra-Bold"/>
              </a:rPr>
              <a:t>STASTICS:</a:t>
            </a:r>
          </a:p>
        </p:txBody>
      </p:sp>
      <p:pic>
        <p:nvPicPr>
          <p:cNvPr id="37" name="Picture 36">
            <a:extLst>
              <a:ext uri="{FF2B5EF4-FFF2-40B4-BE49-F238E27FC236}">
                <a16:creationId xmlns:a16="http://schemas.microsoft.com/office/drawing/2014/main" id="{2D4FDA1B-02C1-D9B6-6566-DD70B3BE371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53133" y="3755180"/>
            <a:ext cx="7531872" cy="564890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428C7D97-6F42-899B-7E56-051CEE1108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93751"/>
            <a:ext cx="18288000" cy="10579609"/>
          </a:xfrm>
          <a:prstGeom prst="rect">
            <a:avLst/>
          </a:prstGeom>
        </p:spPr>
      </p:pic>
      <p:sp>
        <p:nvSpPr>
          <p:cNvPr id="8" name="TextBox 8"/>
          <p:cNvSpPr txBox="1"/>
          <p:nvPr/>
        </p:nvSpPr>
        <p:spPr>
          <a:xfrm>
            <a:off x="974000" y="2922774"/>
            <a:ext cx="8454036" cy="2149178"/>
          </a:xfrm>
          <a:prstGeom prst="rect">
            <a:avLst/>
          </a:prstGeom>
          <a:solidFill>
            <a:schemeClr val="bg2"/>
          </a:solidFill>
        </p:spPr>
        <p:txBody>
          <a:bodyPr lIns="0" tIns="0" rIns="0" bIns="0" rtlCol="0" anchor="t">
            <a:spAutoFit/>
          </a:bodyPr>
          <a:lstStyle/>
          <a:p>
            <a:pPr>
              <a:lnSpc>
                <a:spcPts val="3359"/>
              </a:lnSpc>
            </a:pPr>
            <a:r>
              <a:rPr lang="en-US" sz="2400" b="1" u="none" dirty="0">
                <a:solidFill>
                  <a:srgbClr val="01003B"/>
                </a:solidFill>
                <a:latin typeface="IBM Plex Sans"/>
              </a:rPr>
              <a:t>The increase in violence and harassment of women in public sectors consequently increased the demands in solution for their security and safety. The problem is to develop a IOT based model for guarding woman from potential threats to make their navigation safer.</a:t>
            </a:r>
          </a:p>
        </p:txBody>
      </p:sp>
      <p:sp>
        <p:nvSpPr>
          <p:cNvPr id="13" name="TextBox 13"/>
          <p:cNvSpPr txBox="1"/>
          <p:nvPr/>
        </p:nvSpPr>
        <p:spPr>
          <a:xfrm>
            <a:off x="1011115" y="1804360"/>
            <a:ext cx="10387445" cy="1076292"/>
          </a:xfrm>
          <a:prstGeom prst="rect">
            <a:avLst/>
          </a:prstGeom>
        </p:spPr>
        <p:txBody>
          <a:bodyPr lIns="0" tIns="0" rIns="0" bIns="0" rtlCol="0" anchor="t">
            <a:spAutoFit/>
          </a:bodyPr>
          <a:lstStyle/>
          <a:p>
            <a:pPr>
              <a:lnSpc>
                <a:spcPts val="8400"/>
              </a:lnSpc>
            </a:pPr>
            <a:r>
              <a:rPr lang="en-US" sz="7000" dirty="0">
                <a:solidFill>
                  <a:srgbClr val="01003B"/>
                </a:solidFill>
                <a:latin typeface="Be Vietnam Ultra-Bold"/>
              </a:rPr>
              <a:t>Problem Statement</a:t>
            </a:r>
          </a:p>
        </p:txBody>
      </p:sp>
      <p:grpSp>
        <p:nvGrpSpPr>
          <p:cNvPr id="21" name="Group 21"/>
          <p:cNvGrpSpPr/>
          <p:nvPr/>
        </p:nvGrpSpPr>
        <p:grpSpPr>
          <a:xfrm>
            <a:off x="838200" y="158532"/>
            <a:ext cx="3903161" cy="489363"/>
            <a:chOff x="0" y="0"/>
            <a:chExt cx="5204215" cy="652485"/>
          </a:xfrm>
        </p:grpSpPr>
        <p:sp>
          <p:nvSpPr>
            <p:cNvPr id="22" name="TextBox 22"/>
            <p:cNvSpPr txBox="1"/>
            <p:nvPr/>
          </p:nvSpPr>
          <p:spPr>
            <a:xfrm>
              <a:off x="877820" y="65132"/>
              <a:ext cx="4326395" cy="493127"/>
            </a:xfrm>
            <a:prstGeom prst="rect">
              <a:avLst/>
            </a:prstGeom>
          </p:spPr>
          <p:txBody>
            <a:bodyPr lIns="0" tIns="0" rIns="0" bIns="0" rtlCol="0" anchor="t">
              <a:spAutoFit/>
            </a:bodyPr>
            <a:lstStyle/>
            <a:p>
              <a:pPr>
                <a:lnSpc>
                  <a:spcPts val="3081"/>
                </a:lnSpc>
                <a:spcBef>
                  <a:spcPct val="0"/>
                </a:spcBef>
              </a:pPr>
              <a:r>
                <a:rPr lang="en-US" sz="2201" dirty="0">
                  <a:solidFill>
                    <a:srgbClr val="01003B"/>
                  </a:solidFill>
                  <a:latin typeface="IBM Plex Sans Bold"/>
                </a:rPr>
                <a:t>ALLIES FOR HER</a:t>
              </a:r>
            </a:p>
          </p:txBody>
        </p:sp>
        <p:sp>
          <p:nvSpPr>
            <p:cNvPr id="23" name="Freeform 23"/>
            <p:cNvSpPr/>
            <p:nvPr/>
          </p:nvSpPr>
          <p:spPr>
            <a:xfrm>
              <a:off x="0" y="0"/>
              <a:ext cx="633503" cy="652485"/>
            </a:xfrm>
            <a:custGeom>
              <a:avLst/>
              <a:gdLst/>
              <a:ahLst/>
              <a:cxnLst/>
              <a:rect l="l" t="t" r="r" b="b"/>
              <a:pathLst>
                <a:path w="633503" h="652485">
                  <a:moveTo>
                    <a:pt x="0" y="0"/>
                  </a:moveTo>
                  <a:lnTo>
                    <a:pt x="633503" y="0"/>
                  </a:lnTo>
                  <a:lnTo>
                    <a:pt x="633503" y="652485"/>
                  </a:lnTo>
                  <a:lnTo>
                    <a:pt x="0" y="65248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28" name="TextBox 13">
            <a:extLst>
              <a:ext uri="{FF2B5EF4-FFF2-40B4-BE49-F238E27FC236}">
                <a16:creationId xmlns:a16="http://schemas.microsoft.com/office/drawing/2014/main" id="{94104D01-6A46-9ECD-F8F4-73EC0C40052B}"/>
              </a:ext>
            </a:extLst>
          </p:cNvPr>
          <p:cNvSpPr txBox="1"/>
          <p:nvPr/>
        </p:nvSpPr>
        <p:spPr>
          <a:xfrm>
            <a:off x="1143000" y="5112920"/>
            <a:ext cx="10387445" cy="1076292"/>
          </a:xfrm>
          <a:prstGeom prst="rect">
            <a:avLst/>
          </a:prstGeom>
        </p:spPr>
        <p:txBody>
          <a:bodyPr lIns="0" tIns="0" rIns="0" bIns="0" rtlCol="0" anchor="t">
            <a:spAutoFit/>
          </a:bodyPr>
          <a:lstStyle/>
          <a:p>
            <a:pPr>
              <a:lnSpc>
                <a:spcPts val="8400"/>
              </a:lnSpc>
            </a:pPr>
            <a:r>
              <a:rPr lang="en-US" sz="7000" dirty="0">
                <a:solidFill>
                  <a:srgbClr val="01003B"/>
                </a:solidFill>
                <a:latin typeface="Be Vietnam Ultra-Bold"/>
              </a:rPr>
              <a:t>Proposed Solution</a:t>
            </a:r>
          </a:p>
        </p:txBody>
      </p:sp>
      <p:sp>
        <p:nvSpPr>
          <p:cNvPr id="30" name="TextBox 8">
            <a:extLst>
              <a:ext uri="{FF2B5EF4-FFF2-40B4-BE49-F238E27FC236}">
                <a16:creationId xmlns:a16="http://schemas.microsoft.com/office/drawing/2014/main" id="{232CB41F-0A90-ECBA-64DE-C58AE39EAA8F}"/>
              </a:ext>
            </a:extLst>
          </p:cNvPr>
          <p:cNvSpPr txBox="1"/>
          <p:nvPr/>
        </p:nvSpPr>
        <p:spPr>
          <a:xfrm>
            <a:off x="1143000" y="6506098"/>
            <a:ext cx="8454036" cy="2585195"/>
          </a:xfrm>
          <a:prstGeom prst="rect">
            <a:avLst/>
          </a:prstGeom>
          <a:solidFill>
            <a:schemeClr val="bg2"/>
          </a:solidFill>
        </p:spPr>
        <p:txBody>
          <a:bodyPr wrap="square" lIns="0" tIns="0" rIns="0" bIns="0" rtlCol="0" anchor="t">
            <a:spAutoFit/>
          </a:bodyPr>
          <a:lstStyle/>
          <a:p>
            <a:pPr>
              <a:lnSpc>
                <a:spcPts val="3359"/>
              </a:lnSpc>
            </a:pPr>
            <a:r>
              <a:rPr lang="en-US" sz="2400" b="1" dirty="0">
                <a:solidFill>
                  <a:srgbClr val="01003B"/>
                </a:solidFill>
                <a:latin typeface="IBM Plex Sans"/>
              </a:rPr>
              <a:t>The </a:t>
            </a:r>
            <a:r>
              <a:rPr lang="en-US" sz="2400" b="1" u="none" dirty="0">
                <a:solidFill>
                  <a:srgbClr val="01003B"/>
                </a:solidFill>
                <a:latin typeface="IBM Plex Sans"/>
              </a:rPr>
              <a:t>solution for this problem is to develop a smart footwear with integrated sensor, GPS and modules to activate real time tracking and transfer of personal profile which contains Name, Photo, Mobile number, Working place of respective users to Control panel in case of force sensor is to ensure the women is safe and secure.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sp>
      <p:grpSp>
        <p:nvGrpSpPr>
          <p:cNvPr id="16" name="Group 16"/>
          <p:cNvGrpSpPr/>
          <p:nvPr/>
        </p:nvGrpSpPr>
        <p:grpSpPr>
          <a:xfrm>
            <a:off x="1020494" y="586281"/>
            <a:ext cx="3903161" cy="489363"/>
            <a:chOff x="0" y="0"/>
            <a:chExt cx="5204215" cy="652485"/>
          </a:xfrm>
        </p:grpSpPr>
        <p:sp>
          <p:nvSpPr>
            <p:cNvPr id="17" name="TextBox 17"/>
            <p:cNvSpPr txBox="1"/>
            <p:nvPr/>
          </p:nvSpPr>
          <p:spPr>
            <a:xfrm>
              <a:off x="877820" y="65132"/>
              <a:ext cx="4326395" cy="493127"/>
            </a:xfrm>
            <a:prstGeom prst="rect">
              <a:avLst/>
            </a:prstGeom>
          </p:spPr>
          <p:txBody>
            <a:bodyPr lIns="0" tIns="0" rIns="0" bIns="0" rtlCol="0" anchor="t">
              <a:spAutoFit/>
            </a:bodyPr>
            <a:lstStyle/>
            <a:p>
              <a:pPr>
                <a:lnSpc>
                  <a:spcPts val="3081"/>
                </a:lnSpc>
                <a:spcBef>
                  <a:spcPct val="0"/>
                </a:spcBef>
              </a:pPr>
              <a:r>
                <a:rPr lang="en-US" sz="2201" dirty="0">
                  <a:solidFill>
                    <a:srgbClr val="F8F8F8"/>
                  </a:solidFill>
                  <a:latin typeface="IBM Plex Sans Bold"/>
                </a:rPr>
                <a:t>ALLIES FOR HER</a:t>
              </a:r>
            </a:p>
          </p:txBody>
        </p:sp>
        <p:sp>
          <p:nvSpPr>
            <p:cNvPr id="18" name="Freeform 18"/>
            <p:cNvSpPr/>
            <p:nvPr/>
          </p:nvSpPr>
          <p:spPr>
            <a:xfrm>
              <a:off x="0" y="0"/>
              <a:ext cx="633503" cy="652485"/>
            </a:xfrm>
            <a:custGeom>
              <a:avLst/>
              <a:gdLst/>
              <a:ahLst/>
              <a:cxnLst/>
              <a:rect l="l" t="t" r="r" b="b"/>
              <a:pathLst>
                <a:path w="633503" h="652485">
                  <a:moveTo>
                    <a:pt x="0" y="0"/>
                  </a:moveTo>
                  <a:lnTo>
                    <a:pt x="633503" y="0"/>
                  </a:lnTo>
                  <a:lnTo>
                    <a:pt x="633503" y="652485"/>
                  </a:lnTo>
                  <a:lnTo>
                    <a:pt x="0" y="65248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19" name="TextBox 34">
            <a:extLst>
              <a:ext uri="{FF2B5EF4-FFF2-40B4-BE49-F238E27FC236}">
                <a16:creationId xmlns:a16="http://schemas.microsoft.com/office/drawing/2014/main" id="{4B31C5C2-70CA-9C25-710B-DD8743640C28}"/>
              </a:ext>
            </a:extLst>
          </p:cNvPr>
          <p:cNvSpPr txBox="1"/>
          <p:nvPr/>
        </p:nvSpPr>
        <p:spPr>
          <a:xfrm>
            <a:off x="1028700" y="1181100"/>
            <a:ext cx="7658100" cy="1077218"/>
          </a:xfrm>
          <a:prstGeom prst="rect">
            <a:avLst/>
          </a:prstGeom>
        </p:spPr>
        <p:txBody>
          <a:bodyPr wrap="square" lIns="0" tIns="0" rIns="0" bIns="0" rtlCol="0" anchor="t">
            <a:spAutoFit/>
          </a:bodyPr>
          <a:lstStyle/>
          <a:p>
            <a:pPr>
              <a:lnSpc>
                <a:spcPts val="8400"/>
              </a:lnSpc>
            </a:pPr>
            <a:r>
              <a:rPr lang="en-US" sz="7000" dirty="0">
                <a:solidFill>
                  <a:schemeClr val="bg1"/>
                </a:solidFill>
                <a:latin typeface="Be Vietnam Ultra-Bold"/>
              </a:rPr>
              <a:t>BLOCK DIAGRAM</a:t>
            </a:r>
          </a:p>
        </p:txBody>
      </p:sp>
      <p:sp>
        <p:nvSpPr>
          <p:cNvPr id="23" name="Freeform 6">
            <a:extLst>
              <a:ext uri="{FF2B5EF4-FFF2-40B4-BE49-F238E27FC236}">
                <a16:creationId xmlns:a16="http://schemas.microsoft.com/office/drawing/2014/main" id="{D5491AD4-115D-159D-387F-C44476E04A80}"/>
              </a:ext>
            </a:extLst>
          </p:cNvPr>
          <p:cNvSpPr/>
          <p:nvPr/>
        </p:nvSpPr>
        <p:spPr>
          <a:xfrm rot="1029874">
            <a:off x="-2526627" y="8403691"/>
            <a:ext cx="10103966" cy="8156656"/>
          </a:xfrm>
          <a:custGeom>
            <a:avLst/>
            <a:gdLst/>
            <a:ahLst/>
            <a:cxnLst/>
            <a:rect l="l" t="t" r="r" b="b"/>
            <a:pathLst>
              <a:path w="10103966" h="8156656">
                <a:moveTo>
                  <a:pt x="0" y="0"/>
                </a:moveTo>
                <a:lnTo>
                  <a:pt x="10103966" y="0"/>
                </a:lnTo>
                <a:lnTo>
                  <a:pt x="10103966" y="8156656"/>
                </a:lnTo>
                <a:lnTo>
                  <a:pt x="0" y="815665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28" name="Rectangle 27">
            <a:extLst>
              <a:ext uri="{FF2B5EF4-FFF2-40B4-BE49-F238E27FC236}">
                <a16:creationId xmlns:a16="http://schemas.microsoft.com/office/drawing/2014/main" id="{9D0A5B87-CC57-5792-F721-382A490F19A0}"/>
              </a:ext>
            </a:extLst>
          </p:cNvPr>
          <p:cNvSpPr/>
          <p:nvPr/>
        </p:nvSpPr>
        <p:spPr>
          <a:xfrm>
            <a:off x="6934200" y="4305300"/>
            <a:ext cx="2353231" cy="3368489"/>
          </a:xfrm>
          <a:prstGeom prst="rect">
            <a:avLst/>
          </a:prstGeom>
          <a:solidFill>
            <a:schemeClr val="bg1">
              <a:lumMod val="85000"/>
            </a:schemeClr>
          </a:solidFill>
          <a:ln>
            <a:solidFill>
              <a:schemeClr val="tx1"/>
            </a:solidFill>
          </a:ln>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1400" b="1" dirty="0">
                <a:latin typeface="Times New Roman" panose="02020603050405020304" pitchFamily="18" charset="0"/>
                <a:cs typeface="Times New Roman" panose="02020603050405020304" pitchFamily="18" charset="0"/>
              </a:rPr>
              <a:t>MICRO CONTROLLER</a:t>
            </a:r>
          </a:p>
          <a:p>
            <a:pPr algn="ctr"/>
            <a:r>
              <a:rPr lang="en-US" sz="1400" b="1" dirty="0">
                <a:latin typeface="Times New Roman" panose="02020603050405020304" pitchFamily="18" charset="0"/>
                <a:cs typeface="Times New Roman" panose="02020603050405020304" pitchFamily="18" charset="0"/>
              </a:rPr>
              <a:t>(STM32H747I-DISCO)</a:t>
            </a:r>
          </a:p>
          <a:p>
            <a:pPr algn="ctr"/>
            <a:r>
              <a:rPr lang="en-US" sz="1400" b="1" dirty="0">
                <a:latin typeface="Times New Roman" panose="02020603050405020304" pitchFamily="18" charset="0"/>
                <a:cs typeface="Times New Roman" panose="02020603050405020304" pitchFamily="18" charset="0"/>
              </a:rPr>
              <a:t>&amp;</a:t>
            </a:r>
          </a:p>
          <a:p>
            <a:pPr algn="ctr"/>
            <a:r>
              <a:rPr lang="en-US" sz="1400" b="1" dirty="0">
                <a:latin typeface="Times New Roman" panose="02020603050405020304" pitchFamily="18" charset="0"/>
                <a:cs typeface="Times New Roman" panose="02020603050405020304" pitchFamily="18" charset="0"/>
              </a:rPr>
              <a:t>(B-L475E-IOT01A)</a:t>
            </a:r>
            <a:endParaRPr lang="en-IN" sz="1400" b="1" dirty="0">
              <a:latin typeface="Times New Roman" panose="02020603050405020304" pitchFamily="18" charset="0"/>
              <a:cs typeface="Times New Roman" panose="02020603050405020304" pitchFamily="18" charset="0"/>
            </a:endParaRPr>
          </a:p>
        </p:txBody>
      </p:sp>
      <p:sp>
        <p:nvSpPr>
          <p:cNvPr id="29" name="Rectangle 28">
            <a:extLst>
              <a:ext uri="{FF2B5EF4-FFF2-40B4-BE49-F238E27FC236}">
                <a16:creationId xmlns:a16="http://schemas.microsoft.com/office/drawing/2014/main" id="{89206B33-E7A3-9478-79A3-32220C900622}"/>
              </a:ext>
            </a:extLst>
          </p:cNvPr>
          <p:cNvSpPr/>
          <p:nvPr/>
        </p:nvSpPr>
        <p:spPr>
          <a:xfrm>
            <a:off x="7082115" y="2919669"/>
            <a:ext cx="2003612" cy="888091"/>
          </a:xfrm>
          <a:prstGeom prst="rect">
            <a:avLst/>
          </a:prstGeom>
          <a:solidFill>
            <a:schemeClr val="accent2">
              <a:lumMod val="40000"/>
              <a:lumOff val="60000"/>
            </a:schemeClr>
          </a:solidFill>
          <a:ln>
            <a:solidFill>
              <a:schemeClr val="tx1"/>
            </a:solidFill>
          </a:ln>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2000" dirty="0">
                <a:latin typeface="Times New Roman" panose="02020603050405020304" pitchFamily="18" charset="0"/>
                <a:cs typeface="Times New Roman" panose="02020603050405020304" pitchFamily="18" charset="0"/>
              </a:rPr>
              <a:t>POWER SUPPLY</a:t>
            </a:r>
          </a:p>
          <a:p>
            <a:pPr algn="ctr"/>
            <a:r>
              <a:rPr lang="en-US" sz="2000" dirty="0">
                <a:latin typeface="Times New Roman" panose="02020603050405020304" pitchFamily="18" charset="0"/>
                <a:cs typeface="Times New Roman" panose="02020603050405020304" pitchFamily="18" charset="0"/>
              </a:rPr>
              <a:t>(10 volts)</a:t>
            </a:r>
            <a:endParaRPr lang="en-IN" sz="2000" dirty="0">
              <a:latin typeface="Times New Roman" panose="02020603050405020304" pitchFamily="18" charset="0"/>
              <a:cs typeface="Times New Roman" panose="02020603050405020304" pitchFamily="18" charset="0"/>
            </a:endParaRPr>
          </a:p>
        </p:txBody>
      </p:sp>
      <p:sp>
        <p:nvSpPr>
          <p:cNvPr id="30" name="Rectangle 29">
            <a:extLst>
              <a:ext uri="{FF2B5EF4-FFF2-40B4-BE49-F238E27FC236}">
                <a16:creationId xmlns:a16="http://schemas.microsoft.com/office/drawing/2014/main" id="{AD67C3B3-8221-DA50-250C-C983B17B4563}"/>
              </a:ext>
            </a:extLst>
          </p:cNvPr>
          <p:cNvSpPr/>
          <p:nvPr/>
        </p:nvSpPr>
        <p:spPr>
          <a:xfrm>
            <a:off x="7082115" y="8171329"/>
            <a:ext cx="2003612" cy="564776"/>
          </a:xfrm>
          <a:prstGeom prst="rect">
            <a:avLst/>
          </a:prstGeom>
          <a:solidFill>
            <a:schemeClr val="accent1">
              <a:lumMod val="20000"/>
              <a:lumOff val="80000"/>
            </a:schemeClr>
          </a:solidFill>
          <a:ln>
            <a:solidFill>
              <a:schemeClr val="tx1"/>
            </a:solidFill>
          </a:ln>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2000" dirty="0">
                <a:latin typeface="Times New Roman" panose="02020603050405020304" pitchFamily="18" charset="0"/>
                <a:cs typeface="Times New Roman" panose="02020603050405020304" pitchFamily="18" charset="0"/>
              </a:rPr>
              <a:t>GPS</a:t>
            </a:r>
            <a:endParaRPr lang="en-IN" sz="2000" dirty="0">
              <a:latin typeface="Times New Roman" panose="02020603050405020304" pitchFamily="18" charset="0"/>
              <a:cs typeface="Times New Roman" panose="02020603050405020304" pitchFamily="18" charset="0"/>
            </a:endParaRPr>
          </a:p>
        </p:txBody>
      </p:sp>
      <p:sp>
        <p:nvSpPr>
          <p:cNvPr id="31" name="Rectangle 30">
            <a:extLst>
              <a:ext uri="{FF2B5EF4-FFF2-40B4-BE49-F238E27FC236}">
                <a16:creationId xmlns:a16="http://schemas.microsoft.com/office/drawing/2014/main" id="{D317311F-16A0-08CD-A3E2-F07966370B15}"/>
              </a:ext>
            </a:extLst>
          </p:cNvPr>
          <p:cNvSpPr/>
          <p:nvPr/>
        </p:nvSpPr>
        <p:spPr>
          <a:xfrm>
            <a:off x="10611967" y="7109014"/>
            <a:ext cx="2003612" cy="1147968"/>
          </a:xfrm>
          <a:prstGeom prst="rect">
            <a:avLst/>
          </a:prstGeom>
          <a:solidFill>
            <a:schemeClr val="bg1">
              <a:lumMod val="65000"/>
            </a:schemeClr>
          </a:solidFill>
          <a:ln>
            <a:solidFill>
              <a:schemeClr val="tx1"/>
            </a:solidFill>
          </a:ln>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2000" dirty="0">
                <a:latin typeface="Times New Roman" panose="02020603050405020304" pitchFamily="18" charset="0"/>
                <a:cs typeface="Times New Roman" panose="02020603050405020304" pitchFamily="18" charset="0"/>
              </a:rPr>
              <a:t>VIBRATION MOTOR</a:t>
            </a:r>
          </a:p>
          <a:p>
            <a:pPr algn="ctr"/>
            <a:r>
              <a:rPr lang="en-US" dirty="0">
                <a:latin typeface="Times New Roman" panose="02020603050405020304" pitchFamily="18" charset="0"/>
                <a:cs typeface="Times New Roman" panose="02020603050405020304" pitchFamily="18" charset="0"/>
              </a:rPr>
              <a:t>(Output: 500 Watts)</a:t>
            </a:r>
            <a:endParaRPr lang="en-IN" dirty="0">
              <a:latin typeface="Times New Roman" panose="02020603050405020304" pitchFamily="18" charset="0"/>
              <a:cs typeface="Times New Roman" panose="02020603050405020304" pitchFamily="18" charset="0"/>
            </a:endParaRPr>
          </a:p>
        </p:txBody>
      </p:sp>
      <p:sp>
        <p:nvSpPr>
          <p:cNvPr id="32" name="Rectangle 31">
            <a:extLst>
              <a:ext uri="{FF2B5EF4-FFF2-40B4-BE49-F238E27FC236}">
                <a16:creationId xmlns:a16="http://schemas.microsoft.com/office/drawing/2014/main" id="{FC91463D-F711-DC06-E10F-9A3EBD095072}"/>
              </a:ext>
            </a:extLst>
          </p:cNvPr>
          <p:cNvSpPr/>
          <p:nvPr/>
        </p:nvSpPr>
        <p:spPr>
          <a:xfrm>
            <a:off x="10611967" y="6174443"/>
            <a:ext cx="2003612" cy="564776"/>
          </a:xfrm>
          <a:prstGeom prst="rect">
            <a:avLst/>
          </a:prstGeom>
          <a:solidFill>
            <a:schemeClr val="bg2"/>
          </a:solidFill>
          <a:ln>
            <a:solidFill>
              <a:schemeClr val="tx1"/>
            </a:solidFill>
          </a:ln>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2000" dirty="0">
                <a:latin typeface="Times New Roman" panose="02020603050405020304" pitchFamily="18" charset="0"/>
                <a:cs typeface="Times New Roman" panose="02020603050405020304" pitchFamily="18" charset="0"/>
              </a:rPr>
              <a:t>IOT PAGE</a:t>
            </a:r>
            <a:endParaRPr lang="en-IN" sz="2000" dirty="0">
              <a:latin typeface="Times New Roman" panose="02020603050405020304" pitchFamily="18" charset="0"/>
              <a:cs typeface="Times New Roman" panose="02020603050405020304" pitchFamily="18" charset="0"/>
            </a:endParaRPr>
          </a:p>
        </p:txBody>
      </p:sp>
      <p:sp>
        <p:nvSpPr>
          <p:cNvPr id="33" name="Rectangle 32">
            <a:extLst>
              <a:ext uri="{FF2B5EF4-FFF2-40B4-BE49-F238E27FC236}">
                <a16:creationId xmlns:a16="http://schemas.microsoft.com/office/drawing/2014/main" id="{163811A6-E1DE-1F83-32B5-21F89935EFD7}"/>
              </a:ext>
            </a:extLst>
          </p:cNvPr>
          <p:cNvSpPr/>
          <p:nvPr/>
        </p:nvSpPr>
        <p:spPr>
          <a:xfrm>
            <a:off x="10605244" y="5239872"/>
            <a:ext cx="1196789" cy="564776"/>
          </a:xfrm>
          <a:prstGeom prst="rect">
            <a:avLst/>
          </a:prstGeom>
          <a:solidFill>
            <a:schemeClr val="accent4">
              <a:lumMod val="20000"/>
              <a:lumOff val="80000"/>
            </a:schemeClr>
          </a:solidFill>
          <a:ln>
            <a:solidFill>
              <a:schemeClr val="tx1"/>
            </a:solidFill>
          </a:ln>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2000" dirty="0">
                <a:latin typeface="Times New Roman" panose="02020603050405020304" pitchFamily="18" charset="0"/>
                <a:cs typeface="Times New Roman" panose="02020603050405020304" pitchFamily="18" charset="0"/>
              </a:rPr>
              <a:t>GSM</a:t>
            </a:r>
            <a:endParaRPr lang="en-IN" sz="2000" dirty="0">
              <a:latin typeface="Times New Roman" panose="02020603050405020304" pitchFamily="18" charset="0"/>
              <a:cs typeface="Times New Roman" panose="02020603050405020304" pitchFamily="18" charset="0"/>
            </a:endParaRPr>
          </a:p>
        </p:txBody>
      </p:sp>
      <p:sp>
        <p:nvSpPr>
          <p:cNvPr id="34" name="Rectangle 33">
            <a:extLst>
              <a:ext uri="{FF2B5EF4-FFF2-40B4-BE49-F238E27FC236}">
                <a16:creationId xmlns:a16="http://schemas.microsoft.com/office/drawing/2014/main" id="{3EB95424-36FE-0EDC-6D94-EB52CBC8B765}"/>
              </a:ext>
            </a:extLst>
          </p:cNvPr>
          <p:cNvSpPr/>
          <p:nvPr/>
        </p:nvSpPr>
        <p:spPr>
          <a:xfrm>
            <a:off x="10611967" y="4305301"/>
            <a:ext cx="2003612" cy="564776"/>
          </a:xfrm>
          <a:prstGeom prst="rect">
            <a:avLst/>
          </a:prstGeom>
          <a:solidFill>
            <a:schemeClr val="accent4">
              <a:lumMod val="60000"/>
              <a:lumOff val="40000"/>
            </a:schemeClr>
          </a:solidFill>
          <a:ln>
            <a:solidFill>
              <a:schemeClr val="tx1"/>
            </a:solidFill>
          </a:ln>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2000" dirty="0">
                <a:latin typeface="Times New Roman" panose="02020603050405020304" pitchFamily="18" charset="0"/>
                <a:cs typeface="Times New Roman" panose="02020603050405020304" pitchFamily="18" charset="0"/>
              </a:rPr>
              <a:t>LCD</a:t>
            </a:r>
          </a:p>
          <a:p>
            <a:pPr algn="ctr"/>
            <a:r>
              <a:rPr lang="en-US" dirty="0">
                <a:latin typeface="Times New Roman" panose="02020603050405020304" pitchFamily="18" charset="0"/>
                <a:cs typeface="Times New Roman" panose="02020603050405020304" pitchFamily="18" charset="0"/>
              </a:rPr>
              <a:t> (3 Volts)</a:t>
            </a:r>
            <a:endParaRPr lang="en-IN" dirty="0">
              <a:latin typeface="Times New Roman" panose="02020603050405020304" pitchFamily="18" charset="0"/>
              <a:cs typeface="Times New Roman" panose="02020603050405020304" pitchFamily="18" charset="0"/>
            </a:endParaRPr>
          </a:p>
        </p:txBody>
      </p:sp>
      <p:sp>
        <p:nvSpPr>
          <p:cNvPr id="35" name="Rectangle 34">
            <a:extLst>
              <a:ext uri="{FF2B5EF4-FFF2-40B4-BE49-F238E27FC236}">
                <a16:creationId xmlns:a16="http://schemas.microsoft.com/office/drawing/2014/main" id="{481844D5-69BB-C5DA-B48D-438BBF1764B5}"/>
              </a:ext>
            </a:extLst>
          </p:cNvPr>
          <p:cNvSpPr/>
          <p:nvPr/>
        </p:nvSpPr>
        <p:spPr>
          <a:xfrm>
            <a:off x="3776380" y="5676898"/>
            <a:ext cx="2003612" cy="564776"/>
          </a:xfrm>
          <a:prstGeom prst="rect">
            <a:avLst/>
          </a:prstGeom>
          <a:solidFill>
            <a:schemeClr val="accent1">
              <a:lumMod val="40000"/>
              <a:lumOff val="60000"/>
            </a:schemeClr>
          </a:solidFill>
          <a:ln>
            <a:solidFill>
              <a:schemeClr val="tx1"/>
            </a:solidFill>
          </a:ln>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2000" dirty="0">
                <a:latin typeface="Times New Roman" panose="02020603050405020304" pitchFamily="18" charset="0"/>
                <a:cs typeface="Times New Roman" panose="02020603050405020304" pitchFamily="18" charset="0"/>
              </a:rPr>
              <a:t>FORCE SENSOR</a:t>
            </a:r>
            <a:endParaRPr lang="en-IN" sz="2000" dirty="0">
              <a:latin typeface="Times New Roman" panose="02020603050405020304" pitchFamily="18" charset="0"/>
              <a:cs typeface="Times New Roman" panose="02020603050405020304" pitchFamily="18" charset="0"/>
            </a:endParaRPr>
          </a:p>
        </p:txBody>
      </p:sp>
      <p:sp>
        <p:nvSpPr>
          <p:cNvPr id="36" name="Right Arrow 14">
            <a:extLst>
              <a:ext uri="{FF2B5EF4-FFF2-40B4-BE49-F238E27FC236}">
                <a16:creationId xmlns:a16="http://schemas.microsoft.com/office/drawing/2014/main" id="{2B0819B5-37E5-3ED2-43F3-0D6FCB9372B0}"/>
              </a:ext>
            </a:extLst>
          </p:cNvPr>
          <p:cNvSpPr/>
          <p:nvPr/>
        </p:nvSpPr>
        <p:spPr>
          <a:xfrm>
            <a:off x="5800214" y="5804648"/>
            <a:ext cx="1116105" cy="282388"/>
          </a:xfrm>
          <a:prstGeom prst="rightArrow">
            <a:avLst/>
          </a:prstGeom>
          <a:solidFill>
            <a:schemeClr val="tx1"/>
          </a:solidFill>
          <a:ln>
            <a:solidFill>
              <a:schemeClr val="bg1"/>
            </a:solid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IN" sz="2000">
              <a:latin typeface="Times New Roman" panose="02020603050405020304" pitchFamily="18" charset="0"/>
              <a:cs typeface="Times New Roman" panose="02020603050405020304" pitchFamily="18" charset="0"/>
            </a:endParaRPr>
          </a:p>
        </p:txBody>
      </p:sp>
      <p:sp>
        <p:nvSpPr>
          <p:cNvPr id="37" name="Right Arrow 15">
            <a:extLst>
              <a:ext uri="{FF2B5EF4-FFF2-40B4-BE49-F238E27FC236}">
                <a16:creationId xmlns:a16="http://schemas.microsoft.com/office/drawing/2014/main" id="{3DB84F40-84B9-D8A6-C5E5-2701EF81F257}"/>
              </a:ext>
            </a:extLst>
          </p:cNvPr>
          <p:cNvSpPr/>
          <p:nvPr/>
        </p:nvSpPr>
        <p:spPr>
          <a:xfrm>
            <a:off x="9348480" y="6290983"/>
            <a:ext cx="1116105" cy="282388"/>
          </a:xfrm>
          <a:prstGeom prst="rightArrow">
            <a:avLst/>
          </a:prstGeom>
          <a:solidFill>
            <a:schemeClr val="tx1"/>
          </a:solidFill>
          <a:ln>
            <a:solidFill>
              <a:schemeClr val="bg1"/>
            </a:solid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IN" sz="2000">
              <a:latin typeface="Times New Roman" panose="02020603050405020304" pitchFamily="18" charset="0"/>
              <a:cs typeface="Times New Roman" panose="02020603050405020304" pitchFamily="18" charset="0"/>
            </a:endParaRPr>
          </a:p>
        </p:txBody>
      </p:sp>
      <p:sp>
        <p:nvSpPr>
          <p:cNvPr id="38" name="Right Arrow 16">
            <a:extLst>
              <a:ext uri="{FF2B5EF4-FFF2-40B4-BE49-F238E27FC236}">
                <a16:creationId xmlns:a16="http://schemas.microsoft.com/office/drawing/2014/main" id="{C58AF612-C934-5CBB-81E8-BB194D60EDF7}"/>
              </a:ext>
            </a:extLst>
          </p:cNvPr>
          <p:cNvSpPr/>
          <p:nvPr/>
        </p:nvSpPr>
        <p:spPr>
          <a:xfrm>
            <a:off x="9341224" y="5428128"/>
            <a:ext cx="1116105" cy="282388"/>
          </a:xfrm>
          <a:prstGeom prst="rightArrow">
            <a:avLst/>
          </a:prstGeom>
          <a:solidFill>
            <a:schemeClr val="tx1"/>
          </a:solidFill>
          <a:ln>
            <a:solidFill>
              <a:schemeClr val="bg1"/>
            </a:solid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IN" sz="2000">
              <a:latin typeface="Times New Roman" panose="02020603050405020304" pitchFamily="18" charset="0"/>
              <a:cs typeface="Times New Roman" panose="02020603050405020304" pitchFamily="18" charset="0"/>
            </a:endParaRPr>
          </a:p>
        </p:txBody>
      </p:sp>
      <p:sp>
        <p:nvSpPr>
          <p:cNvPr id="39" name="Right Arrow 17">
            <a:extLst>
              <a:ext uri="{FF2B5EF4-FFF2-40B4-BE49-F238E27FC236}">
                <a16:creationId xmlns:a16="http://schemas.microsoft.com/office/drawing/2014/main" id="{2CCD110E-37BE-6745-5CE9-A55387F687BC}"/>
              </a:ext>
            </a:extLst>
          </p:cNvPr>
          <p:cNvSpPr/>
          <p:nvPr/>
        </p:nvSpPr>
        <p:spPr>
          <a:xfrm>
            <a:off x="9348481" y="4446495"/>
            <a:ext cx="1116105" cy="282388"/>
          </a:xfrm>
          <a:prstGeom prst="rightArrow">
            <a:avLst/>
          </a:prstGeom>
          <a:solidFill>
            <a:schemeClr val="tx1"/>
          </a:solidFill>
          <a:ln>
            <a:solidFill>
              <a:schemeClr val="bg1"/>
            </a:solid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IN" sz="2000">
              <a:latin typeface="Times New Roman" panose="02020603050405020304" pitchFamily="18" charset="0"/>
              <a:cs typeface="Times New Roman" panose="02020603050405020304" pitchFamily="18" charset="0"/>
            </a:endParaRPr>
          </a:p>
        </p:txBody>
      </p:sp>
      <p:sp>
        <p:nvSpPr>
          <p:cNvPr id="40" name="Right Arrow 18">
            <a:extLst>
              <a:ext uri="{FF2B5EF4-FFF2-40B4-BE49-F238E27FC236}">
                <a16:creationId xmlns:a16="http://schemas.microsoft.com/office/drawing/2014/main" id="{C5C7341C-02D9-5CD3-20F2-AE696E5EF7DA}"/>
              </a:ext>
            </a:extLst>
          </p:cNvPr>
          <p:cNvSpPr/>
          <p:nvPr/>
        </p:nvSpPr>
        <p:spPr>
          <a:xfrm>
            <a:off x="9348480" y="7272616"/>
            <a:ext cx="1116105" cy="282388"/>
          </a:xfrm>
          <a:prstGeom prst="rightArrow">
            <a:avLst/>
          </a:prstGeom>
          <a:solidFill>
            <a:schemeClr val="tx1"/>
          </a:solidFill>
          <a:ln>
            <a:solidFill>
              <a:schemeClr val="bg1"/>
            </a:solid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IN" sz="2000" dirty="0">
              <a:latin typeface="Times New Roman" panose="02020603050405020304" pitchFamily="18" charset="0"/>
              <a:cs typeface="Times New Roman" panose="02020603050405020304" pitchFamily="18" charset="0"/>
            </a:endParaRPr>
          </a:p>
        </p:txBody>
      </p:sp>
      <p:sp>
        <p:nvSpPr>
          <p:cNvPr id="41" name="Down Arrow 19">
            <a:extLst>
              <a:ext uri="{FF2B5EF4-FFF2-40B4-BE49-F238E27FC236}">
                <a16:creationId xmlns:a16="http://schemas.microsoft.com/office/drawing/2014/main" id="{F586563B-9A47-EDC8-F72F-7F7DB1A964DB}"/>
              </a:ext>
            </a:extLst>
          </p:cNvPr>
          <p:cNvSpPr/>
          <p:nvPr/>
        </p:nvSpPr>
        <p:spPr>
          <a:xfrm>
            <a:off x="7864285" y="3877878"/>
            <a:ext cx="493059" cy="403411"/>
          </a:xfrm>
          <a:prstGeom prst="downArrow">
            <a:avLst/>
          </a:prstGeom>
          <a:solidFill>
            <a:schemeClr val="tx1"/>
          </a:solidFill>
          <a:ln>
            <a:solidFill>
              <a:schemeClr val="bg1"/>
            </a:solid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IN" sz="2000" dirty="0">
              <a:latin typeface="Times New Roman" panose="02020603050405020304" pitchFamily="18" charset="0"/>
              <a:cs typeface="Times New Roman" panose="02020603050405020304" pitchFamily="18" charset="0"/>
            </a:endParaRPr>
          </a:p>
        </p:txBody>
      </p:sp>
      <p:sp>
        <p:nvSpPr>
          <p:cNvPr id="42" name="Down Arrow 20">
            <a:extLst>
              <a:ext uri="{FF2B5EF4-FFF2-40B4-BE49-F238E27FC236}">
                <a16:creationId xmlns:a16="http://schemas.microsoft.com/office/drawing/2014/main" id="{39340577-EB1C-D24E-ED48-8F9E33E4EA8D}"/>
              </a:ext>
            </a:extLst>
          </p:cNvPr>
          <p:cNvSpPr/>
          <p:nvPr/>
        </p:nvSpPr>
        <p:spPr>
          <a:xfrm rot="10800000">
            <a:off x="7864285" y="7720854"/>
            <a:ext cx="493059" cy="403410"/>
          </a:xfrm>
          <a:prstGeom prst="downArrow">
            <a:avLst/>
          </a:prstGeom>
          <a:solidFill>
            <a:schemeClr val="tx1"/>
          </a:solidFill>
          <a:ln>
            <a:solidFill>
              <a:schemeClr val="bg1"/>
            </a:solid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IN" sz="2000">
              <a:latin typeface="Times New Roman" panose="02020603050405020304" pitchFamily="18" charset="0"/>
              <a:cs typeface="Times New Roman" panose="02020603050405020304" pitchFamily="18" charset="0"/>
            </a:endParaRPr>
          </a:p>
        </p:txBody>
      </p:sp>
      <p:sp>
        <p:nvSpPr>
          <p:cNvPr id="43" name="Right Arrow 21">
            <a:extLst>
              <a:ext uri="{FF2B5EF4-FFF2-40B4-BE49-F238E27FC236}">
                <a16:creationId xmlns:a16="http://schemas.microsoft.com/office/drawing/2014/main" id="{64E6023A-516E-7046-8C1D-B169D3D1BE55}"/>
              </a:ext>
            </a:extLst>
          </p:cNvPr>
          <p:cNvSpPr/>
          <p:nvPr/>
        </p:nvSpPr>
        <p:spPr>
          <a:xfrm>
            <a:off x="11949948" y="5360893"/>
            <a:ext cx="510992" cy="349623"/>
          </a:xfrm>
          <a:prstGeom prst="rightArrow">
            <a:avLst/>
          </a:prstGeom>
          <a:solidFill>
            <a:schemeClr val="tx1"/>
          </a:solidFill>
          <a:ln>
            <a:solidFill>
              <a:schemeClr val="bg1"/>
            </a:solid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IN" sz="2000">
              <a:latin typeface="Times New Roman" panose="02020603050405020304" pitchFamily="18" charset="0"/>
              <a:cs typeface="Times New Roman" panose="02020603050405020304" pitchFamily="18" charset="0"/>
            </a:endParaRPr>
          </a:p>
        </p:txBody>
      </p:sp>
      <p:sp>
        <p:nvSpPr>
          <p:cNvPr id="44" name="Rectangle 43">
            <a:extLst>
              <a:ext uri="{FF2B5EF4-FFF2-40B4-BE49-F238E27FC236}">
                <a16:creationId xmlns:a16="http://schemas.microsoft.com/office/drawing/2014/main" id="{C5229968-345C-2E81-13E9-4A036A481FAB}"/>
              </a:ext>
            </a:extLst>
          </p:cNvPr>
          <p:cNvSpPr/>
          <p:nvPr/>
        </p:nvSpPr>
        <p:spPr>
          <a:xfrm>
            <a:off x="12608855" y="5253316"/>
            <a:ext cx="1196789" cy="564776"/>
          </a:xfrm>
          <a:prstGeom prst="rect">
            <a:avLst/>
          </a:prstGeom>
          <a:solidFill>
            <a:schemeClr val="accent4">
              <a:lumMod val="75000"/>
            </a:schemeClr>
          </a:solidFill>
          <a:ln>
            <a:solidFill>
              <a:schemeClr val="tx1"/>
            </a:solidFill>
          </a:ln>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2000" dirty="0">
                <a:latin typeface="Times New Roman" panose="02020603050405020304" pitchFamily="18" charset="0"/>
                <a:cs typeface="Times New Roman" panose="02020603050405020304" pitchFamily="18" charset="0"/>
              </a:rPr>
              <a:t>SMS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567272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sp>
      <p:grpSp>
        <p:nvGrpSpPr>
          <p:cNvPr id="16" name="Group 16"/>
          <p:cNvGrpSpPr/>
          <p:nvPr/>
        </p:nvGrpSpPr>
        <p:grpSpPr>
          <a:xfrm>
            <a:off x="1020494" y="586281"/>
            <a:ext cx="3903161" cy="489363"/>
            <a:chOff x="0" y="0"/>
            <a:chExt cx="5204215" cy="652485"/>
          </a:xfrm>
        </p:grpSpPr>
        <p:sp>
          <p:nvSpPr>
            <p:cNvPr id="17" name="TextBox 17"/>
            <p:cNvSpPr txBox="1"/>
            <p:nvPr/>
          </p:nvSpPr>
          <p:spPr>
            <a:xfrm>
              <a:off x="877820" y="65132"/>
              <a:ext cx="4326395" cy="493127"/>
            </a:xfrm>
            <a:prstGeom prst="rect">
              <a:avLst/>
            </a:prstGeom>
          </p:spPr>
          <p:txBody>
            <a:bodyPr lIns="0" tIns="0" rIns="0" bIns="0" rtlCol="0" anchor="t">
              <a:spAutoFit/>
            </a:bodyPr>
            <a:lstStyle/>
            <a:p>
              <a:pPr>
                <a:lnSpc>
                  <a:spcPts val="3081"/>
                </a:lnSpc>
                <a:spcBef>
                  <a:spcPct val="0"/>
                </a:spcBef>
              </a:pPr>
              <a:r>
                <a:rPr lang="en-US" sz="2201" dirty="0">
                  <a:solidFill>
                    <a:srgbClr val="F8F8F8"/>
                  </a:solidFill>
                  <a:latin typeface="IBM Plex Sans Bold"/>
                </a:rPr>
                <a:t>ALLIES FOR HER</a:t>
              </a:r>
            </a:p>
          </p:txBody>
        </p:sp>
        <p:sp>
          <p:nvSpPr>
            <p:cNvPr id="18" name="Freeform 18"/>
            <p:cNvSpPr/>
            <p:nvPr/>
          </p:nvSpPr>
          <p:spPr>
            <a:xfrm>
              <a:off x="0" y="0"/>
              <a:ext cx="633503" cy="652485"/>
            </a:xfrm>
            <a:custGeom>
              <a:avLst/>
              <a:gdLst/>
              <a:ahLst/>
              <a:cxnLst/>
              <a:rect l="l" t="t" r="r" b="b"/>
              <a:pathLst>
                <a:path w="633503" h="652485">
                  <a:moveTo>
                    <a:pt x="0" y="0"/>
                  </a:moveTo>
                  <a:lnTo>
                    <a:pt x="633503" y="0"/>
                  </a:lnTo>
                  <a:lnTo>
                    <a:pt x="633503" y="652485"/>
                  </a:lnTo>
                  <a:lnTo>
                    <a:pt x="0" y="65248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19" name="TextBox 34">
            <a:extLst>
              <a:ext uri="{FF2B5EF4-FFF2-40B4-BE49-F238E27FC236}">
                <a16:creationId xmlns:a16="http://schemas.microsoft.com/office/drawing/2014/main" id="{4B31C5C2-70CA-9C25-710B-DD8743640C28}"/>
              </a:ext>
            </a:extLst>
          </p:cNvPr>
          <p:cNvSpPr txBox="1"/>
          <p:nvPr/>
        </p:nvSpPr>
        <p:spPr>
          <a:xfrm>
            <a:off x="1028700" y="1181100"/>
            <a:ext cx="7658100" cy="1077218"/>
          </a:xfrm>
          <a:prstGeom prst="rect">
            <a:avLst/>
          </a:prstGeom>
        </p:spPr>
        <p:txBody>
          <a:bodyPr wrap="square" lIns="0" tIns="0" rIns="0" bIns="0" rtlCol="0" anchor="t">
            <a:spAutoFit/>
          </a:bodyPr>
          <a:lstStyle/>
          <a:p>
            <a:pPr>
              <a:lnSpc>
                <a:spcPts val="8400"/>
              </a:lnSpc>
            </a:pPr>
            <a:r>
              <a:rPr lang="en-US" sz="7000" dirty="0">
                <a:solidFill>
                  <a:schemeClr val="bg1"/>
                </a:solidFill>
                <a:latin typeface="Be Vietnam Ultra-Bold"/>
              </a:rPr>
              <a:t>ABOUT THE IDEA</a:t>
            </a:r>
          </a:p>
        </p:txBody>
      </p:sp>
      <p:sp>
        <p:nvSpPr>
          <p:cNvPr id="20" name="TextBox 19">
            <a:extLst>
              <a:ext uri="{FF2B5EF4-FFF2-40B4-BE49-F238E27FC236}">
                <a16:creationId xmlns:a16="http://schemas.microsoft.com/office/drawing/2014/main" id="{743488E6-E943-3A30-0218-11F4B49FC97B}"/>
              </a:ext>
            </a:extLst>
          </p:cNvPr>
          <p:cNvSpPr txBox="1"/>
          <p:nvPr/>
        </p:nvSpPr>
        <p:spPr>
          <a:xfrm>
            <a:off x="1028700" y="2781300"/>
            <a:ext cx="16230600" cy="7109639"/>
          </a:xfrm>
          <a:prstGeom prst="rect">
            <a:avLst/>
          </a:prstGeom>
          <a:noFill/>
        </p:spPr>
        <p:txBody>
          <a:bodyPr wrap="square" rtlCol="0">
            <a:spAutoFit/>
          </a:bodyPr>
          <a:lstStyle/>
          <a:p>
            <a:pPr algn="just"/>
            <a:r>
              <a:rPr lang="en-US" sz="2400" dirty="0">
                <a:solidFill>
                  <a:schemeClr val="bg1"/>
                </a:solidFill>
                <a:latin typeface="Times New Roman" panose="02020603050405020304" pitchFamily="18" charset="0"/>
                <a:cs typeface="Times New Roman" panose="02020603050405020304" pitchFamily="18" charset="0"/>
              </a:rPr>
              <a:t>The product splits into two "GUARDHER" and "GUARDIANSTEP".</a:t>
            </a:r>
          </a:p>
          <a:p>
            <a:pPr algn="just"/>
            <a:endParaRPr lang="en-US" sz="2400" dirty="0">
              <a:solidFill>
                <a:schemeClr val="bg1"/>
              </a:solidFill>
              <a:latin typeface="Times New Roman" panose="02020603050405020304" pitchFamily="18" charset="0"/>
              <a:cs typeface="Times New Roman" panose="02020603050405020304" pitchFamily="18" charset="0"/>
            </a:endParaRPr>
          </a:p>
          <a:p>
            <a:pPr algn="just"/>
            <a:r>
              <a:rPr lang="en-US" sz="2400" dirty="0">
                <a:solidFill>
                  <a:schemeClr val="bg1"/>
                </a:solidFill>
                <a:latin typeface="Times New Roman" panose="02020603050405020304" pitchFamily="18" charset="0"/>
                <a:cs typeface="Times New Roman" panose="02020603050405020304" pitchFamily="18" charset="0"/>
              </a:rPr>
              <a:t>At first GUARDHER is an application where user will initially register with their personal details which is particularly only for women. After registration, they will be creating a wallet inside the application with a passkey to secure the details they provided. The Wallet contains a safe profile of their,</a:t>
            </a:r>
          </a:p>
          <a:p>
            <a:pPr marL="457200" indent="-457200" algn="just">
              <a:buAutoNum type="alphaLcPeriod"/>
            </a:pPr>
            <a:r>
              <a:rPr lang="en-US" sz="2400" dirty="0">
                <a:solidFill>
                  <a:schemeClr val="bg1"/>
                </a:solidFill>
                <a:latin typeface="Times New Roman" panose="02020603050405020304" pitchFamily="18" charset="0"/>
                <a:cs typeface="Times New Roman" panose="02020603050405020304" pitchFamily="18" charset="0"/>
              </a:rPr>
              <a:t>Photo b. Name</a:t>
            </a:r>
          </a:p>
          <a:p>
            <a:pPr marL="457200" indent="-457200" algn="just">
              <a:buAutoNum type="alphaLcPeriod"/>
            </a:pPr>
            <a:r>
              <a:rPr lang="en-US" sz="2400" dirty="0">
                <a:solidFill>
                  <a:schemeClr val="bg1"/>
                </a:solidFill>
                <a:latin typeface="Times New Roman" panose="02020603050405020304" pitchFamily="18" charset="0"/>
                <a:cs typeface="Times New Roman" panose="02020603050405020304" pitchFamily="18" charset="0"/>
              </a:rPr>
              <a:t>c. Mobile number </a:t>
            </a:r>
          </a:p>
          <a:p>
            <a:pPr marL="457200" indent="-457200" algn="just">
              <a:buAutoNum type="alphaLcPeriod"/>
            </a:pPr>
            <a:r>
              <a:rPr lang="en-US" sz="2400" dirty="0">
                <a:solidFill>
                  <a:schemeClr val="bg1"/>
                </a:solidFill>
                <a:latin typeface="Times New Roman" panose="02020603050405020304" pitchFamily="18" charset="0"/>
                <a:cs typeface="Times New Roman" panose="02020603050405020304" pitchFamily="18" charset="0"/>
              </a:rPr>
              <a:t>d. Working place</a:t>
            </a:r>
          </a:p>
          <a:p>
            <a:pPr algn="just"/>
            <a:r>
              <a:rPr lang="en-US" sz="2400" dirty="0">
                <a:solidFill>
                  <a:schemeClr val="bg1"/>
                </a:solidFill>
                <a:latin typeface="Times New Roman" panose="02020603050405020304" pitchFamily="18" charset="0"/>
                <a:cs typeface="Times New Roman" panose="02020603050405020304" pitchFamily="18" charset="0"/>
              </a:rPr>
              <a:t>All the details were mandatory to maintain a profile in our app. Once the profile is created, they can link their wallet to the control panel or control room. This application "GUARDHER" profile will be linked with their respective "GUARDIANSTEP" footwear.</a:t>
            </a:r>
          </a:p>
          <a:p>
            <a:pPr algn="just"/>
            <a:endParaRPr lang="en-US" sz="2400" dirty="0">
              <a:solidFill>
                <a:schemeClr val="bg1"/>
              </a:solidFill>
              <a:latin typeface="Times New Roman" panose="02020603050405020304" pitchFamily="18" charset="0"/>
              <a:cs typeface="Times New Roman" panose="02020603050405020304" pitchFamily="18" charset="0"/>
            </a:endParaRPr>
          </a:p>
          <a:p>
            <a:pPr algn="just"/>
            <a:r>
              <a:rPr lang="en-US" sz="2400" dirty="0">
                <a:solidFill>
                  <a:schemeClr val="bg1"/>
                </a:solidFill>
                <a:latin typeface="Times New Roman" panose="02020603050405020304" pitchFamily="18" charset="0"/>
                <a:cs typeface="Times New Roman" panose="02020603050405020304" pitchFamily="18" charset="0"/>
              </a:rPr>
              <a:t>Secondly "GUARDIANSTEP" is a footwear integrated with a force sensor which gets activated once the user gives the pressure beyond the threshold limit with their foot. To distinguish the activation, the pressure threshold will be fixed slightly beyond the actual walking or running pressure by the foot. After the activation the current location of the user will be sent to the control panel as well as to the registered mobile number(parents/guardians). Then also the vibration motor which is fixed in their footwear gets activated to confirm the false alerts. If it is a false alert (randomly the sensor gets activated) the user can "Of' the vibration motor by entering into our application and to provide their particular Passkey they had given. If else the motor is destroyed or not turned off within a specific time limit, the profile in their wallet automatically sent to the control panel and the nearby police stations will get the needed information about the user with their photo. This footwear helps in faster recovery.</a:t>
            </a:r>
            <a:endParaRPr lang="en-IN" sz="2400" dirty="0">
              <a:solidFill>
                <a:schemeClr val="bg1"/>
              </a:solidFill>
              <a:latin typeface="Times New Roman" panose="020206030504050203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93A4597C-AA78-742C-ABC6-820000EB41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249400" y="586281"/>
            <a:ext cx="2479226" cy="2479226"/>
          </a:xfrm>
          <a:prstGeom prst="rect">
            <a:avLst/>
          </a:prstGeom>
        </p:spPr>
      </p:pic>
      <p:sp>
        <p:nvSpPr>
          <p:cNvPr id="23" name="Freeform 6">
            <a:extLst>
              <a:ext uri="{FF2B5EF4-FFF2-40B4-BE49-F238E27FC236}">
                <a16:creationId xmlns:a16="http://schemas.microsoft.com/office/drawing/2014/main" id="{D5491AD4-115D-159D-387F-C44476E04A80}"/>
              </a:ext>
            </a:extLst>
          </p:cNvPr>
          <p:cNvSpPr/>
          <p:nvPr/>
        </p:nvSpPr>
        <p:spPr>
          <a:xfrm rot="1029874">
            <a:off x="-2526627" y="8403691"/>
            <a:ext cx="10103966" cy="8156656"/>
          </a:xfrm>
          <a:custGeom>
            <a:avLst/>
            <a:gdLst/>
            <a:ahLst/>
            <a:cxnLst/>
            <a:rect l="l" t="t" r="r" b="b"/>
            <a:pathLst>
              <a:path w="10103966" h="8156656">
                <a:moveTo>
                  <a:pt x="0" y="0"/>
                </a:moveTo>
                <a:lnTo>
                  <a:pt x="10103966" y="0"/>
                </a:lnTo>
                <a:lnTo>
                  <a:pt x="10103966" y="8156656"/>
                </a:lnTo>
                <a:lnTo>
                  <a:pt x="0" y="815665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5" name="Group 5"/>
          <p:cNvGrpSpPr/>
          <p:nvPr/>
        </p:nvGrpSpPr>
        <p:grpSpPr>
          <a:xfrm>
            <a:off x="7543800" y="2278664"/>
            <a:ext cx="10439400" cy="7070719"/>
            <a:chOff x="0" y="0"/>
            <a:chExt cx="984489" cy="430158"/>
          </a:xfrm>
        </p:grpSpPr>
        <p:sp>
          <p:nvSpPr>
            <p:cNvPr id="6" name="Freeform 6"/>
            <p:cNvSpPr/>
            <p:nvPr/>
          </p:nvSpPr>
          <p:spPr>
            <a:xfrm>
              <a:off x="0" y="0"/>
              <a:ext cx="984489" cy="402694"/>
            </a:xfrm>
            <a:custGeom>
              <a:avLst/>
              <a:gdLst/>
              <a:ahLst/>
              <a:cxnLst/>
              <a:rect l="l" t="t" r="r" b="b"/>
              <a:pathLst>
                <a:path w="984489" h="402694">
                  <a:moveTo>
                    <a:pt x="126318" y="0"/>
                  </a:moveTo>
                  <a:lnTo>
                    <a:pt x="858170" y="0"/>
                  </a:lnTo>
                  <a:cubicBezTo>
                    <a:pt x="891672" y="0"/>
                    <a:pt x="923802" y="13308"/>
                    <a:pt x="947491" y="36998"/>
                  </a:cubicBezTo>
                  <a:cubicBezTo>
                    <a:pt x="971180" y="60687"/>
                    <a:pt x="984489" y="92817"/>
                    <a:pt x="984489" y="126318"/>
                  </a:cubicBezTo>
                  <a:lnTo>
                    <a:pt x="984489" y="276376"/>
                  </a:lnTo>
                  <a:cubicBezTo>
                    <a:pt x="984489" y="309877"/>
                    <a:pt x="971180" y="342007"/>
                    <a:pt x="947491" y="365696"/>
                  </a:cubicBezTo>
                  <a:cubicBezTo>
                    <a:pt x="923802" y="389386"/>
                    <a:pt x="891672" y="402694"/>
                    <a:pt x="858170" y="402694"/>
                  </a:cubicBezTo>
                  <a:lnTo>
                    <a:pt x="126318" y="402694"/>
                  </a:lnTo>
                  <a:cubicBezTo>
                    <a:pt x="92817" y="402694"/>
                    <a:pt x="60687" y="389386"/>
                    <a:pt x="36998" y="365696"/>
                  </a:cubicBezTo>
                  <a:cubicBezTo>
                    <a:pt x="13308" y="342007"/>
                    <a:pt x="0" y="309877"/>
                    <a:pt x="0" y="276376"/>
                  </a:cubicBezTo>
                  <a:lnTo>
                    <a:pt x="0" y="126318"/>
                  </a:lnTo>
                  <a:cubicBezTo>
                    <a:pt x="0" y="92817"/>
                    <a:pt x="13308" y="60687"/>
                    <a:pt x="36998" y="36998"/>
                  </a:cubicBezTo>
                  <a:cubicBezTo>
                    <a:pt x="60687" y="13308"/>
                    <a:pt x="92817" y="0"/>
                    <a:pt x="126318" y="0"/>
                  </a:cubicBezTo>
                  <a:close/>
                </a:path>
              </a:pathLst>
            </a:custGeom>
            <a:solidFill>
              <a:srgbClr val="2667FF"/>
            </a:solidFill>
          </p:spPr>
        </p:sp>
        <p:sp>
          <p:nvSpPr>
            <p:cNvPr id="7" name="TextBox 7"/>
            <p:cNvSpPr txBox="1"/>
            <p:nvPr/>
          </p:nvSpPr>
          <p:spPr>
            <a:xfrm>
              <a:off x="73899" y="16671"/>
              <a:ext cx="867474" cy="413487"/>
            </a:xfrm>
            <a:prstGeom prst="rect">
              <a:avLst/>
            </a:prstGeom>
          </p:spPr>
          <p:txBody>
            <a:bodyPr lIns="50800" tIns="50800" rIns="50800" bIns="50800" rtlCol="0" anchor="ctr"/>
            <a:lstStyle/>
            <a:p>
              <a:pPr algn="just">
                <a:lnSpc>
                  <a:spcPct val="150000"/>
                </a:lnSpc>
                <a:spcAft>
                  <a:spcPts val="800"/>
                </a:spcAft>
              </a:pPr>
              <a:r>
                <a:rPr lang="en-US" sz="1800" dirty="0">
                  <a:solidFill>
                    <a:srgbClr val="202124"/>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Here the server is control room, client is the women.</a:t>
              </a:r>
              <a:endParaRPr lang="en-IN" sz="1800" dirty="0">
                <a:effectLst/>
                <a:highlight>
                  <a:srgbClr val="FFFFFF"/>
                </a:highlight>
                <a:latin typeface="Calibri" panose="020F0502020204030204" pitchFamily="34" charset="0"/>
                <a:ea typeface="DengXian" panose="02010600030101010101" pitchFamily="2" charset="-122"/>
                <a:cs typeface="Times New Roman" panose="02020603050405020304" pitchFamily="18" charset="0"/>
              </a:endParaRPr>
            </a:p>
            <a:p>
              <a:pPr algn="just">
                <a:lnSpc>
                  <a:spcPct val="150000"/>
                </a:lnSpc>
                <a:spcAft>
                  <a:spcPts val="800"/>
                </a:spcAft>
              </a:pPr>
              <a:r>
                <a:rPr lang="en-IN" sz="1800" dirty="0">
                  <a:solidFill>
                    <a:srgbClr val="202124"/>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highlight>
                  <a:srgbClr val="FFFFFF"/>
                </a:highlight>
                <a:latin typeface="Calibri" panose="020F0502020204030204" pitchFamily="34" charset="0"/>
                <a:ea typeface="DengXian" panose="02010600030101010101" pitchFamily="2" charset="-122"/>
                <a:cs typeface="Times New Roman" panose="02020603050405020304" pitchFamily="18" charset="0"/>
              </a:endParaRPr>
            </a:p>
            <a:p>
              <a:pPr algn="just">
                <a:lnSpc>
                  <a:spcPct val="150000"/>
                </a:lnSpc>
                <a:spcAft>
                  <a:spcPts val="800"/>
                </a:spcAft>
              </a:pPr>
              <a:r>
                <a:rPr lang="en-US" sz="1800" dirty="0">
                  <a:solidFill>
                    <a:srgbClr val="202124"/>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After the women give the force by using the Sensor, then the GSM get Alert and send SMS like (“I am in danger, I need help” /n My live location is &lt;https. live location link.com&gt; /n About me &lt;www.iot web page link.com&gt;”).</a:t>
              </a:r>
              <a:endParaRPr lang="en-IN" sz="1800" dirty="0">
                <a:effectLst/>
                <a:highlight>
                  <a:srgbClr val="FFFFFF"/>
                </a:highlight>
                <a:latin typeface="Calibri" panose="020F0502020204030204" pitchFamily="34" charset="0"/>
                <a:ea typeface="DengXian" panose="02010600030101010101" pitchFamily="2" charset="-122"/>
                <a:cs typeface="Times New Roman" panose="02020603050405020304" pitchFamily="18" charset="0"/>
              </a:endParaRPr>
            </a:p>
            <a:p>
              <a:pPr algn="just">
                <a:lnSpc>
                  <a:spcPct val="150000"/>
                </a:lnSpc>
                <a:spcAft>
                  <a:spcPts val="800"/>
                </a:spcAft>
              </a:pPr>
              <a:r>
                <a:rPr lang="en-IN" sz="1800" dirty="0">
                  <a:solidFill>
                    <a:srgbClr val="202124"/>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highlight>
                  <a:srgbClr val="FFFFFF"/>
                </a:highlight>
                <a:latin typeface="Calibri" panose="020F0502020204030204" pitchFamily="34" charset="0"/>
                <a:ea typeface="DengXian" panose="02010600030101010101" pitchFamily="2" charset="-122"/>
                <a:cs typeface="Times New Roman" panose="02020603050405020304" pitchFamily="18" charset="0"/>
              </a:endParaRPr>
            </a:p>
            <a:p>
              <a:pPr algn="just">
                <a:lnSpc>
                  <a:spcPct val="150000"/>
                </a:lnSpc>
                <a:spcAft>
                  <a:spcPts val="800"/>
                </a:spcAft>
              </a:pPr>
              <a:r>
                <a:rPr lang="en-US" sz="1800" dirty="0">
                  <a:solidFill>
                    <a:srgbClr val="202124"/>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Then the SMS will send to the parent and police control room, then the control room office will get aware and send a response ignition message as (“Vibration Motor ON”). </a:t>
              </a:r>
              <a:endParaRPr lang="en-IN" sz="1800" dirty="0">
                <a:effectLst/>
                <a:highlight>
                  <a:srgbClr val="FFFFFF"/>
                </a:highlight>
                <a:latin typeface="Calibri" panose="020F0502020204030204" pitchFamily="34" charset="0"/>
                <a:ea typeface="DengXian" panose="02010600030101010101" pitchFamily="2" charset="-122"/>
                <a:cs typeface="Times New Roman" panose="02020603050405020304" pitchFamily="18" charset="0"/>
              </a:endParaRPr>
            </a:p>
            <a:p>
              <a:pPr algn="just">
                <a:lnSpc>
                  <a:spcPct val="150000"/>
                </a:lnSpc>
                <a:spcAft>
                  <a:spcPts val="800"/>
                </a:spcAft>
              </a:pPr>
              <a:r>
                <a:rPr lang="en-US" sz="1800" dirty="0">
                  <a:solidFill>
                    <a:srgbClr val="202124"/>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Then the motor get comment from GSM and then vibration act for 5 sec. If the women not in danger but the force get high and then SMS sent, then she get comment and get vibration means she response through the push button the reply message will send as “sorry sir. I am not in danger. Thank you for your care”. Else in danger there is no response from her, then the control officer will inform to the nearby police station they take care of her.</a:t>
              </a:r>
              <a:endParaRPr lang="en-IN" sz="1800" dirty="0">
                <a:effectLst/>
                <a:highlight>
                  <a:srgbClr val="FFFFFF"/>
                </a:highlight>
                <a:latin typeface="Calibri" panose="020F0502020204030204" pitchFamily="34" charset="0"/>
                <a:ea typeface="DengXian" panose="02010600030101010101" pitchFamily="2" charset="-122"/>
                <a:cs typeface="Times New Roman" panose="02020603050405020304" pitchFamily="18" charset="0"/>
              </a:endParaRPr>
            </a:p>
            <a:p>
              <a:pPr algn="ctr">
                <a:lnSpc>
                  <a:spcPts val="4200"/>
                </a:lnSpc>
              </a:pPr>
              <a:endParaRPr lang="en-US" sz="3000" dirty="0">
                <a:solidFill>
                  <a:srgbClr val="F8F8F8"/>
                </a:solidFill>
                <a:latin typeface="IBM Plex Sans Bold"/>
              </a:endParaRPr>
            </a:p>
          </p:txBody>
        </p:sp>
      </p:grpSp>
      <p:sp>
        <p:nvSpPr>
          <p:cNvPr id="27" name="TextBox 27"/>
          <p:cNvSpPr txBox="1"/>
          <p:nvPr/>
        </p:nvSpPr>
        <p:spPr>
          <a:xfrm>
            <a:off x="381000" y="1141973"/>
            <a:ext cx="10258909" cy="1077218"/>
          </a:xfrm>
          <a:prstGeom prst="rect">
            <a:avLst/>
          </a:prstGeom>
        </p:spPr>
        <p:txBody>
          <a:bodyPr wrap="square" lIns="0" tIns="0" rIns="0" bIns="0" rtlCol="0" anchor="t">
            <a:spAutoFit/>
          </a:bodyPr>
          <a:lstStyle/>
          <a:p>
            <a:pPr>
              <a:lnSpc>
                <a:spcPts val="8400"/>
              </a:lnSpc>
            </a:pPr>
            <a:r>
              <a:rPr lang="en-US" sz="7000" dirty="0">
                <a:solidFill>
                  <a:srgbClr val="01003B"/>
                </a:solidFill>
                <a:latin typeface="Be Vietnam Ultra-Bold"/>
              </a:rPr>
              <a:t>CLIENT SERVER FLOW</a:t>
            </a:r>
          </a:p>
        </p:txBody>
      </p:sp>
      <p:grpSp>
        <p:nvGrpSpPr>
          <p:cNvPr id="29" name="Group 29"/>
          <p:cNvGrpSpPr/>
          <p:nvPr/>
        </p:nvGrpSpPr>
        <p:grpSpPr>
          <a:xfrm>
            <a:off x="762000" y="495300"/>
            <a:ext cx="3903161" cy="489363"/>
            <a:chOff x="0" y="0"/>
            <a:chExt cx="5204215" cy="652485"/>
          </a:xfrm>
        </p:grpSpPr>
        <p:sp>
          <p:nvSpPr>
            <p:cNvPr id="30" name="TextBox 30"/>
            <p:cNvSpPr txBox="1"/>
            <p:nvPr/>
          </p:nvSpPr>
          <p:spPr>
            <a:xfrm>
              <a:off x="877820" y="65065"/>
              <a:ext cx="4326395" cy="493127"/>
            </a:xfrm>
            <a:prstGeom prst="rect">
              <a:avLst/>
            </a:prstGeom>
          </p:spPr>
          <p:txBody>
            <a:bodyPr lIns="0" tIns="0" rIns="0" bIns="0" rtlCol="0" anchor="t">
              <a:spAutoFit/>
            </a:bodyPr>
            <a:lstStyle/>
            <a:p>
              <a:pPr>
                <a:lnSpc>
                  <a:spcPts val="3081"/>
                </a:lnSpc>
                <a:spcBef>
                  <a:spcPct val="0"/>
                </a:spcBef>
              </a:pPr>
              <a:r>
                <a:rPr lang="en-US" sz="2201" dirty="0">
                  <a:solidFill>
                    <a:srgbClr val="01003B"/>
                  </a:solidFill>
                  <a:latin typeface="IBM Plex Sans Bold"/>
                </a:rPr>
                <a:t>ALLIES FOR HER</a:t>
              </a:r>
            </a:p>
          </p:txBody>
        </p:sp>
        <p:sp>
          <p:nvSpPr>
            <p:cNvPr id="31" name="Freeform 31"/>
            <p:cNvSpPr/>
            <p:nvPr/>
          </p:nvSpPr>
          <p:spPr>
            <a:xfrm>
              <a:off x="0" y="0"/>
              <a:ext cx="633503" cy="652485"/>
            </a:xfrm>
            <a:custGeom>
              <a:avLst/>
              <a:gdLst/>
              <a:ahLst/>
              <a:cxnLst/>
              <a:rect l="l" t="t" r="r" b="b"/>
              <a:pathLst>
                <a:path w="633503" h="652485">
                  <a:moveTo>
                    <a:pt x="0" y="0"/>
                  </a:moveTo>
                  <a:lnTo>
                    <a:pt x="633503" y="0"/>
                  </a:lnTo>
                  <a:lnTo>
                    <a:pt x="633503" y="652485"/>
                  </a:lnTo>
                  <a:lnTo>
                    <a:pt x="0" y="65248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pic>
        <p:nvPicPr>
          <p:cNvPr id="32" name="Picture 31">
            <a:extLst>
              <a:ext uri="{FF2B5EF4-FFF2-40B4-BE49-F238E27FC236}">
                <a16:creationId xmlns:a16="http://schemas.microsoft.com/office/drawing/2014/main" id="{E2F5769E-3068-E77A-EE8A-F8B37C0975D6}"/>
              </a:ext>
            </a:extLst>
          </p:cNvPr>
          <p:cNvPicPr>
            <a:picLocks noChangeAspect="1"/>
          </p:cNvPicPr>
          <p:nvPr/>
        </p:nvPicPr>
        <p:blipFill>
          <a:blip r:embed="rId4"/>
          <a:stretch>
            <a:fillRect/>
          </a:stretch>
        </p:blipFill>
        <p:spPr>
          <a:xfrm>
            <a:off x="800567" y="2730841"/>
            <a:ext cx="5964739" cy="5714925"/>
          </a:xfrm>
          <a:prstGeom prst="rect">
            <a:avLst/>
          </a:prstGeom>
        </p:spPr>
      </p:pic>
    </p:spTree>
    <p:extLst>
      <p:ext uri="{BB962C8B-B14F-4D97-AF65-F5344CB8AC3E}">
        <p14:creationId xmlns:p14="http://schemas.microsoft.com/office/powerpoint/2010/main" val="23467342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sp>
      <p:grpSp>
        <p:nvGrpSpPr>
          <p:cNvPr id="16" name="Group 16"/>
          <p:cNvGrpSpPr/>
          <p:nvPr/>
        </p:nvGrpSpPr>
        <p:grpSpPr>
          <a:xfrm>
            <a:off x="1020494" y="586281"/>
            <a:ext cx="3903161" cy="489363"/>
            <a:chOff x="0" y="0"/>
            <a:chExt cx="5204215" cy="652485"/>
          </a:xfrm>
        </p:grpSpPr>
        <p:sp>
          <p:nvSpPr>
            <p:cNvPr id="17" name="TextBox 17"/>
            <p:cNvSpPr txBox="1"/>
            <p:nvPr/>
          </p:nvSpPr>
          <p:spPr>
            <a:xfrm>
              <a:off x="877820" y="65132"/>
              <a:ext cx="4326395" cy="493127"/>
            </a:xfrm>
            <a:prstGeom prst="rect">
              <a:avLst/>
            </a:prstGeom>
          </p:spPr>
          <p:txBody>
            <a:bodyPr lIns="0" tIns="0" rIns="0" bIns="0" rtlCol="0" anchor="t">
              <a:spAutoFit/>
            </a:bodyPr>
            <a:lstStyle/>
            <a:p>
              <a:pPr>
                <a:lnSpc>
                  <a:spcPts val="3081"/>
                </a:lnSpc>
                <a:spcBef>
                  <a:spcPct val="0"/>
                </a:spcBef>
              </a:pPr>
              <a:r>
                <a:rPr lang="en-US" sz="2201" dirty="0">
                  <a:solidFill>
                    <a:srgbClr val="F8F8F8"/>
                  </a:solidFill>
                  <a:latin typeface="IBM Plex Sans Bold"/>
                </a:rPr>
                <a:t>ALLIES FOR HER</a:t>
              </a:r>
            </a:p>
          </p:txBody>
        </p:sp>
        <p:sp>
          <p:nvSpPr>
            <p:cNvPr id="18" name="Freeform 18"/>
            <p:cNvSpPr/>
            <p:nvPr/>
          </p:nvSpPr>
          <p:spPr>
            <a:xfrm>
              <a:off x="0" y="0"/>
              <a:ext cx="633503" cy="652485"/>
            </a:xfrm>
            <a:custGeom>
              <a:avLst/>
              <a:gdLst/>
              <a:ahLst/>
              <a:cxnLst/>
              <a:rect l="l" t="t" r="r" b="b"/>
              <a:pathLst>
                <a:path w="633503" h="652485">
                  <a:moveTo>
                    <a:pt x="0" y="0"/>
                  </a:moveTo>
                  <a:lnTo>
                    <a:pt x="633503" y="0"/>
                  </a:lnTo>
                  <a:lnTo>
                    <a:pt x="633503" y="652485"/>
                  </a:lnTo>
                  <a:lnTo>
                    <a:pt x="0" y="65248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19" name="TextBox 34">
            <a:extLst>
              <a:ext uri="{FF2B5EF4-FFF2-40B4-BE49-F238E27FC236}">
                <a16:creationId xmlns:a16="http://schemas.microsoft.com/office/drawing/2014/main" id="{4B31C5C2-70CA-9C25-710B-DD8743640C28}"/>
              </a:ext>
            </a:extLst>
          </p:cNvPr>
          <p:cNvSpPr txBox="1"/>
          <p:nvPr/>
        </p:nvSpPr>
        <p:spPr>
          <a:xfrm>
            <a:off x="1028700" y="1181100"/>
            <a:ext cx="9410700" cy="1077218"/>
          </a:xfrm>
          <a:prstGeom prst="rect">
            <a:avLst/>
          </a:prstGeom>
        </p:spPr>
        <p:txBody>
          <a:bodyPr wrap="square" lIns="0" tIns="0" rIns="0" bIns="0" rtlCol="0" anchor="t">
            <a:spAutoFit/>
          </a:bodyPr>
          <a:lstStyle/>
          <a:p>
            <a:pPr>
              <a:lnSpc>
                <a:spcPts val="8400"/>
              </a:lnSpc>
            </a:pPr>
            <a:r>
              <a:rPr lang="en-US" sz="7000" dirty="0">
                <a:solidFill>
                  <a:schemeClr val="bg1"/>
                </a:solidFill>
                <a:latin typeface="Be Vietnam Ultra-Bold"/>
              </a:rPr>
              <a:t>COMPARISION</a:t>
            </a:r>
          </a:p>
        </p:txBody>
      </p:sp>
      <p:sp>
        <p:nvSpPr>
          <p:cNvPr id="23" name="Freeform 6">
            <a:extLst>
              <a:ext uri="{FF2B5EF4-FFF2-40B4-BE49-F238E27FC236}">
                <a16:creationId xmlns:a16="http://schemas.microsoft.com/office/drawing/2014/main" id="{D5491AD4-115D-159D-387F-C44476E04A80}"/>
              </a:ext>
            </a:extLst>
          </p:cNvPr>
          <p:cNvSpPr/>
          <p:nvPr/>
        </p:nvSpPr>
        <p:spPr>
          <a:xfrm rot="1029874">
            <a:off x="-2526627" y="8403691"/>
            <a:ext cx="10103966" cy="8156656"/>
          </a:xfrm>
          <a:custGeom>
            <a:avLst/>
            <a:gdLst/>
            <a:ahLst/>
            <a:cxnLst/>
            <a:rect l="l" t="t" r="r" b="b"/>
            <a:pathLst>
              <a:path w="10103966" h="8156656">
                <a:moveTo>
                  <a:pt x="0" y="0"/>
                </a:moveTo>
                <a:lnTo>
                  <a:pt x="10103966" y="0"/>
                </a:lnTo>
                <a:lnTo>
                  <a:pt x="10103966" y="8156656"/>
                </a:lnTo>
                <a:lnTo>
                  <a:pt x="0" y="815665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4" name="Freeform 19">
            <a:extLst>
              <a:ext uri="{FF2B5EF4-FFF2-40B4-BE49-F238E27FC236}">
                <a16:creationId xmlns:a16="http://schemas.microsoft.com/office/drawing/2014/main" id="{B674015D-70DB-1737-0679-9DD51917326F}"/>
              </a:ext>
            </a:extLst>
          </p:cNvPr>
          <p:cNvSpPr/>
          <p:nvPr/>
        </p:nvSpPr>
        <p:spPr>
          <a:xfrm rot="2159446">
            <a:off x="13111917" y="-3539846"/>
            <a:ext cx="7814506" cy="6308438"/>
          </a:xfrm>
          <a:custGeom>
            <a:avLst/>
            <a:gdLst/>
            <a:ahLst/>
            <a:cxnLst/>
            <a:rect l="l" t="t" r="r" b="b"/>
            <a:pathLst>
              <a:path w="7814506" h="6308438">
                <a:moveTo>
                  <a:pt x="0" y="0"/>
                </a:moveTo>
                <a:lnTo>
                  <a:pt x="7814506" y="0"/>
                </a:lnTo>
                <a:lnTo>
                  <a:pt x="7814506" y="6308437"/>
                </a:lnTo>
                <a:lnTo>
                  <a:pt x="0" y="630843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aphicFrame>
        <p:nvGraphicFramePr>
          <p:cNvPr id="6" name="Table 5">
            <a:extLst>
              <a:ext uri="{FF2B5EF4-FFF2-40B4-BE49-F238E27FC236}">
                <a16:creationId xmlns:a16="http://schemas.microsoft.com/office/drawing/2014/main" id="{F69D61AD-1C7C-15D7-4278-4BF57A22B352}"/>
              </a:ext>
            </a:extLst>
          </p:cNvPr>
          <p:cNvGraphicFramePr>
            <a:graphicFrameLocks noGrp="1"/>
          </p:cNvGraphicFramePr>
          <p:nvPr>
            <p:extLst>
              <p:ext uri="{D42A27DB-BD31-4B8C-83A1-F6EECF244321}">
                <p14:modId xmlns:p14="http://schemas.microsoft.com/office/powerpoint/2010/main" val="3556796558"/>
              </p:ext>
            </p:extLst>
          </p:nvPr>
        </p:nvGraphicFramePr>
        <p:xfrm>
          <a:off x="1258056" y="2978845"/>
          <a:ext cx="8343144" cy="5029200"/>
        </p:xfrm>
        <a:graphic>
          <a:graphicData uri="http://schemas.openxmlformats.org/drawingml/2006/table">
            <a:tbl>
              <a:tblPr firstRow="1" bandRow="1">
                <a:tableStyleId>{00A15C55-8517-42AA-B614-E9B94910E393}</a:tableStyleId>
              </a:tblPr>
              <a:tblGrid>
                <a:gridCol w="4171572">
                  <a:extLst>
                    <a:ext uri="{9D8B030D-6E8A-4147-A177-3AD203B41FA5}">
                      <a16:colId xmlns:a16="http://schemas.microsoft.com/office/drawing/2014/main" val="2328346947"/>
                    </a:ext>
                  </a:extLst>
                </a:gridCol>
                <a:gridCol w="4171572">
                  <a:extLst>
                    <a:ext uri="{9D8B030D-6E8A-4147-A177-3AD203B41FA5}">
                      <a16:colId xmlns:a16="http://schemas.microsoft.com/office/drawing/2014/main" val="2803634759"/>
                    </a:ext>
                  </a:extLst>
                </a:gridCol>
              </a:tblGrid>
              <a:tr h="795965">
                <a:tc>
                  <a:txBody>
                    <a:bodyPr/>
                    <a:lstStyle/>
                    <a:p>
                      <a:r>
                        <a:rPr lang="en-US" sz="2400" dirty="0">
                          <a:latin typeface="Times New Roman" panose="02020603050405020304" pitchFamily="18" charset="0"/>
                          <a:cs typeface="Times New Roman" panose="02020603050405020304" pitchFamily="18" charset="0"/>
                        </a:rPr>
                        <a:t>            </a:t>
                      </a:r>
                    </a:p>
                    <a:p>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EXISTING</a:t>
                      </a:r>
                      <a:endParaRPr lang="en-IN" sz="2400" b="1" dirty="0">
                        <a:latin typeface="Times New Roman" panose="02020603050405020304" pitchFamily="18" charset="0"/>
                        <a:cs typeface="Times New Roman" panose="02020603050405020304" pitchFamily="18" charset="0"/>
                      </a:endParaRPr>
                    </a:p>
                  </a:txBody>
                  <a:tcPr/>
                </a:tc>
                <a:tc>
                  <a:txBody>
                    <a:bodyPr/>
                    <a:lstStyle/>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PROPOSED</a:t>
                      </a:r>
                      <a:endParaRPr lang="en-IN" sz="2400" b="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06147011"/>
                  </a:ext>
                </a:extLst>
              </a:tr>
              <a:tr h="795965">
                <a:tc>
                  <a:txBody>
                    <a:bodyPr/>
                    <a:lstStyle/>
                    <a:p>
                      <a:pPr algn="just"/>
                      <a:r>
                        <a:rPr lang="en-US" sz="2400" dirty="0">
                          <a:latin typeface="Times New Roman" panose="02020603050405020304" pitchFamily="18" charset="0"/>
                          <a:cs typeface="Times New Roman" panose="02020603050405020304" pitchFamily="18" charset="0"/>
                        </a:rPr>
                        <a:t>It employs a manual activation method using a button to initiate user tracking.</a:t>
                      </a:r>
                      <a:endParaRPr lang="en-IN" sz="2400" dirty="0">
                        <a:latin typeface="Times New Roman" panose="02020603050405020304" pitchFamily="18" charset="0"/>
                        <a:cs typeface="Times New Roman" panose="02020603050405020304" pitchFamily="18" charset="0"/>
                      </a:endParaRPr>
                    </a:p>
                  </a:txBody>
                  <a:tcPr/>
                </a:tc>
                <a:tc>
                  <a:txBody>
                    <a:bodyPr/>
                    <a:lstStyle/>
                    <a:p>
                      <a:pPr algn="just"/>
                      <a:r>
                        <a:rPr lang="en-US" sz="2400" dirty="0">
                          <a:latin typeface="Times New Roman" panose="02020603050405020304" pitchFamily="18" charset="0"/>
                          <a:cs typeface="Times New Roman" panose="02020603050405020304" pitchFamily="18" charset="0"/>
                        </a:rPr>
                        <a:t>The proposed solution utilizes a force sensor integrated into the footwear.</a:t>
                      </a:r>
                      <a:endParaRPr lang="en-IN" sz="2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349260649"/>
                  </a:ext>
                </a:extLst>
              </a:tr>
              <a:tr h="2020526">
                <a:tc>
                  <a:txBody>
                    <a:bodyPr/>
                    <a:lstStyle/>
                    <a:p>
                      <a:pPr algn="just"/>
                      <a:r>
                        <a:rPr lang="en-US" sz="2400" dirty="0">
                          <a:latin typeface="Times New Roman" panose="02020603050405020304" pitchFamily="18" charset="0"/>
                          <a:cs typeface="Times New Roman" panose="02020603050405020304" pitchFamily="18" charset="0"/>
                        </a:rPr>
                        <a:t>The user profile is not automatically transferred in dangerous situations.</a:t>
                      </a:r>
                      <a:endParaRPr lang="en-IN" sz="2400" dirty="0">
                        <a:latin typeface="Times New Roman" panose="02020603050405020304" pitchFamily="18" charset="0"/>
                        <a:cs typeface="Times New Roman" panose="02020603050405020304" pitchFamily="18" charset="0"/>
                      </a:endParaRPr>
                    </a:p>
                  </a:txBody>
                  <a:tcPr/>
                </a:tc>
                <a:tc>
                  <a:txBody>
                    <a:bodyPr/>
                    <a:lstStyle/>
                    <a:p>
                      <a:pPr algn="just"/>
                      <a:r>
                        <a:rPr lang="en-US" sz="2400" dirty="0">
                          <a:latin typeface="Times New Roman" panose="02020603050405020304" pitchFamily="18" charset="0"/>
                          <a:cs typeface="Times New Roman" panose="02020603050405020304" pitchFamily="18" charset="0"/>
                        </a:rPr>
                        <a:t>The admin(Control Room) can access the user's profile which includes their necessary personal details specifically their photo for identification, which is automatically transmitted when the sensor is activated.</a:t>
                      </a:r>
                      <a:endParaRPr lang="en-IN" sz="2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991084190"/>
                  </a:ext>
                </a:extLst>
              </a:tr>
            </a:tbl>
          </a:graphicData>
        </a:graphic>
      </p:graphicFrame>
      <p:sp>
        <p:nvSpPr>
          <p:cNvPr id="7" name="TextBox 6">
            <a:extLst>
              <a:ext uri="{FF2B5EF4-FFF2-40B4-BE49-F238E27FC236}">
                <a16:creationId xmlns:a16="http://schemas.microsoft.com/office/drawing/2014/main" id="{082B7553-9446-1D83-D9B9-D9210B8940FB}"/>
              </a:ext>
            </a:extLst>
          </p:cNvPr>
          <p:cNvSpPr txBox="1"/>
          <p:nvPr/>
        </p:nvSpPr>
        <p:spPr>
          <a:xfrm>
            <a:off x="10859256" y="3229501"/>
            <a:ext cx="6567113" cy="4893647"/>
          </a:xfrm>
          <a:prstGeom prst="rect">
            <a:avLst/>
          </a:prstGeom>
          <a:noFill/>
        </p:spPr>
        <p:txBody>
          <a:bodyPr wrap="square" rtlCol="0">
            <a:spAutoFit/>
          </a:bodyPr>
          <a:lstStyle/>
          <a:p>
            <a:pPr algn="just"/>
            <a:r>
              <a:rPr lang="en-US" sz="2400" dirty="0">
                <a:solidFill>
                  <a:schemeClr val="bg1"/>
                </a:solidFill>
                <a:highlight>
                  <a:srgbClr val="800080"/>
                </a:highlight>
                <a:latin typeface="Times New Roman" panose="02020603050405020304" pitchFamily="18" charset="0"/>
                <a:cs typeface="Times New Roman" panose="02020603050405020304" pitchFamily="18" charset="0"/>
              </a:rPr>
              <a:t>The key distinction lies in the activation mechanism and the handling of user profiles during emergencies. The proposed solution streamlines the process by automating activation through the force sensor, eliminating the need for manual intervention. Additionally, it enhances safety measures by ensuring that essential user information, including a photo, is promptly relayed to the admin in case of activation, facilitating quick response and assistance. This approach enhances the effectiveness and efficiency of the safety system, providing users with greater peace of mind and security.</a:t>
            </a:r>
            <a:endParaRPr lang="en-IN" sz="2400" dirty="0">
              <a:solidFill>
                <a:schemeClr val="bg1"/>
              </a:solidFill>
              <a:highlight>
                <a:srgbClr val="800080"/>
              </a:highligh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977388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46" name="Freeform 2">
            <a:extLst>
              <a:ext uri="{FF2B5EF4-FFF2-40B4-BE49-F238E27FC236}">
                <a16:creationId xmlns:a16="http://schemas.microsoft.com/office/drawing/2014/main" id="{0D42A335-46D3-2A04-AEFB-82687AAFA69F}"/>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dirty="0"/>
          </a:p>
        </p:txBody>
      </p:sp>
      <p:sp>
        <p:nvSpPr>
          <p:cNvPr id="34" name="TextBox 34"/>
          <p:cNvSpPr txBox="1"/>
          <p:nvPr/>
        </p:nvSpPr>
        <p:spPr>
          <a:xfrm>
            <a:off x="1028699" y="1181100"/>
            <a:ext cx="9041399" cy="975395"/>
          </a:xfrm>
          <a:prstGeom prst="rect">
            <a:avLst/>
          </a:prstGeom>
        </p:spPr>
        <p:txBody>
          <a:bodyPr wrap="square" lIns="0" tIns="0" rIns="0" bIns="0" rtlCol="0" anchor="t">
            <a:spAutoFit/>
          </a:bodyPr>
          <a:lstStyle/>
          <a:p>
            <a:pPr>
              <a:lnSpc>
                <a:spcPts val="8400"/>
              </a:lnSpc>
            </a:pPr>
            <a:r>
              <a:rPr lang="en-US" sz="6000" dirty="0">
                <a:solidFill>
                  <a:schemeClr val="bg1"/>
                </a:solidFill>
                <a:latin typeface="Be Vietnam Ultra-Bold"/>
              </a:rPr>
              <a:t>COMPONENTS USED</a:t>
            </a:r>
          </a:p>
        </p:txBody>
      </p:sp>
      <p:grpSp>
        <p:nvGrpSpPr>
          <p:cNvPr id="43" name="Group 43"/>
          <p:cNvGrpSpPr/>
          <p:nvPr/>
        </p:nvGrpSpPr>
        <p:grpSpPr>
          <a:xfrm>
            <a:off x="1028700" y="495300"/>
            <a:ext cx="3903161" cy="489363"/>
            <a:chOff x="0" y="0"/>
            <a:chExt cx="5204215" cy="652485"/>
          </a:xfrm>
        </p:grpSpPr>
        <p:sp>
          <p:nvSpPr>
            <p:cNvPr id="44" name="TextBox 44"/>
            <p:cNvSpPr txBox="1"/>
            <p:nvPr/>
          </p:nvSpPr>
          <p:spPr>
            <a:xfrm>
              <a:off x="877820" y="65132"/>
              <a:ext cx="4326395" cy="493127"/>
            </a:xfrm>
            <a:prstGeom prst="rect">
              <a:avLst/>
            </a:prstGeom>
          </p:spPr>
          <p:txBody>
            <a:bodyPr lIns="0" tIns="0" rIns="0" bIns="0" rtlCol="0" anchor="t">
              <a:spAutoFit/>
            </a:bodyPr>
            <a:lstStyle/>
            <a:p>
              <a:pPr>
                <a:lnSpc>
                  <a:spcPts val="3081"/>
                </a:lnSpc>
                <a:spcBef>
                  <a:spcPct val="0"/>
                </a:spcBef>
              </a:pPr>
              <a:r>
                <a:rPr lang="en-US" sz="2201" dirty="0">
                  <a:solidFill>
                    <a:schemeClr val="bg1"/>
                  </a:solidFill>
                  <a:latin typeface="IBM Plex Sans Bold"/>
                </a:rPr>
                <a:t>ALLIES FOR HER</a:t>
              </a:r>
            </a:p>
          </p:txBody>
        </p:sp>
        <p:sp>
          <p:nvSpPr>
            <p:cNvPr id="45" name="Freeform 45"/>
            <p:cNvSpPr/>
            <p:nvPr/>
          </p:nvSpPr>
          <p:spPr>
            <a:xfrm>
              <a:off x="0" y="0"/>
              <a:ext cx="633503" cy="652485"/>
            </a:xfrm>
            <a:custGeom>
              <a:avLst/>
              <a:gdLst/>
              <a:ahLst/>
              <a:cxnLst/>
              <a:rect l="l" t="t" r="r" b="b"/>
              <a:pathLst>
                <a:path w="633503" h="652485">
                  <a:moveTo>
                    <a:pt x="0" y="0"/>
                  </a:moveTo>
                  <a:lnTo>
                    <a:pt x="633503" y="0"/>
                  </a:lnTo>
                  <a:lnTo>
                    <a:pt x="633503" y="652485"/>
                  </a:lnTo>
                  <a:lnTo>
                    <a:pt x="0" y="65248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graphicFrame>
        <p:nvGraphicFramePr>
          <p:cNvPr id="2" name="Table 1">
            <a:extLst>
              <a:ext uri="{FF2B5EF4-FFF2-40B4-BE49-F238E27FC236}">
                <a16:creationId xmlns:a16="http://schemas.microsoft.com/office/drawing/2014/main" id="{B3EC34A7-58BF-8EBE-ED74-0F6709B796D0}"/>
              </a:ext>
            </a:extLst>
          </p:cNvPr>
          <p:cNvGraphicFramePr>
            <a:graphicFrameLocks noGrp="1"/>
          </p:cNvGraphicFramePr>
          <p:nvPr>
            <p:extLst>
              <p:ext uri="{D42A27DB-BD31-4B8C-83A1-F6EECF244321}">
                <p14:modId xmlns:p14="http://schemas.microsoft.com/office/powerpoint/2010/main" val="1188178313"/>
              </p:ext>
            </p:extLst>
          </p:nvPr>
        </p:nvGraphicFramePr>
        <p:xfrm>
          <a:off x="1045936" y="2336744"/>
          <a:ext cx="9041399" cy="2634507"/>
        </p:xfrm>
        <a:graphic>
          <a:graphicData uri="http://schemas.openxmlformats.org/drawingml/2006/table">
            <a:tbl>
              <a:tblPr firstRow="1" firstCol="1" bandRow="1">
                <a:tableStyleId>{5C22544A-7EE6-4342-B048-85BDC9FD1C3A}</a:tableStyleId>
              </a:tblPr>
              <a:tblGrid>
                <a:gridCol w="820993">
                  <a:extLst>
                    <a:ext uri="{9D8B030D-6E8A-4147-A177-3AD203B41FA5}">
                      <a16:colId xmlns:a16="http://schemas.microsoft.com/office/drawing/2014/main" val="541256248"/>
                    </a:ext>
                  </a:extLst>
                </a:gridCol>
                <a:gridCol w="2549650">
                  <a:extLst>
                    <a:ext uri="{9D8B030D-6E8A-4147-A177-3AD203B41FA5}">
                      <a16:colId xmlns:a16="http://schemas.microsoft.com/office/drawing/2014/main" val="4226874568"/>
                    </a:ext>
                  </a:extLst>
                </a:gridCol>
                <a:gridCol w="5670756">
                  <a:extLst>
                    <a:ext uri="{9D8B030D-6E8A-4147-A177-3AD203B41FA5}">
                      <a16:colId xmlns:a16="http://schemas.microsoft.com/office/drawing/2014/main" val="3011470195"/>
                    </a:ext>
                  </a:extLst>
                </a:gridCol>
              </a:tblGrid>
              <a:tr h="336823">
                <a:tc>
                  <a:txBody>
                    <a:bodyPr/>
                    <a:lstStyle/>
                    <a:p>
                      <a:pPr algn="ctr">
                        <a:lnSpc>
                          <a:spcPct val="107000"/>
                        </a:lnSpc>
                        <a:spcAft>
                          <a:spcPts val="800"/>
                        </a:spcAft>
                        <a:tabLst>
                          <a:tab pos="1778635" algn="l"/>
                          <a:tab pos="1779270" algn="l"/>
                        </a:tabLst>
                      </a:pPr>
                      <a:r>
                        <a:rPr lang="en-IN" sz="2000" dirty="0">
                          <a:solidFill>
                            <a:schemeClr val="tx1"/>
                          </a:solidFill>
                          <a:effectLst/>
                        </a:rPr>
                        <a:t>S.NO</a:t>
                      </a:r>
                      <a:endPar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lnSpc>
                          <a:spcPct val="107000"/>
                        </a:lnSpc>
                        <a:spcAft>
                          <a:spcPts val="800"/>
                        </a:spcAft>
                        <a:tabLst>
                          <a:tab pos="1778635" algn="l"/>
                          <a:tab pos="1779270" algn="l"/>
                        </a:tabLst>
                      </a:pPr>
                      <a:r>
                        <a:rPr lang="en-IN" sz="2000">
                          <a:solidFill>
                            <a:schemeClr val="tx1"/>
                          </a:solidFill>
                          <a:effectLst/>
                        </a:rPr>
                        <a:t>COMPONENTS</a:t>
                      </a:r>
                      <a:endParaRPr lang="en-IN" sz="200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lnSpc>
                          <a:spcPct val="107000"/>
                        </a:lnSpc>
                        <a:spcAft>
                          <a:spcPts val="800"/>
                        </a:spcAft>
                        <a:tabLst>
                          <a:tab pos="1778635" algn="l"/>
                          <a:tab pos="1779270" algn="l"/>
                        </a:tabLst>
                      </a:pPr>
                      <a:r>
                        <a:rPr lang="en-IN" sz="2000" dirty="0">
                          <a:solidFill>
                            <a:schemeClr val="tx1"/>
                          </a:solidFill>
                          <a:effectLst/>
                        </a:rPr>
                        <a:t>SPECIFICATIONS</a:t>
                      </a:r>
                      <a:endPar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extLst>
                  <a:ext uri="{0D108BD9-81ED-4DB2-BD59-A6C34878D82A}">
                    <a16:rowId xmlns:a16="http://schemas.microsoft.com/office/drawing/2014/main" val="2516081640"/>
                  </a:ext>
                </a:extLst>
              </a:tr>
              <a:tr h="247160">
                <a:tc>
                  <a:txBody>
                    <a:bodyPr/>
                    <a:lstStyle/>
                    <a:p>
                      <a:pPr algn="ctr">
                        <a:lnSpc>
                          <a:spcPct val="107000"/>
                        </a:lnSpc>
                        <a:spcAft>
                          <a:spcPts val="800"/>
                        </a:spcAft>
                        <a:tabLst>
                          <a:tab pos="1778635" algn="l"/>
                          <a:tab pos="1779270" algn="l"/>
                        </a:tabLst>
                      </a:pPr>
                      <a:r>
                        <a:rPr lang="en-IN" sz="2000">
                          <a:solidFill>
                            <a:schemeClr val="tx1"/>
                          </a:solidFill>
                          <a:effectLst/>
                        </a:rPr>
                        <a:t>1</a:t>
                      </a:r>
                      <a:endParaRPr lang="en-IN" sz="200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nSpc>
                          <a:spcPct val="107000"/>
                        </a:lnSpc>
                        <a:spcAft>
                          <a:spcPts val="800"/>
                        </a:spcAft>
                        <a:tabLst>
                          <a:tab pos="1778635" algn="l"/>
                          <a:tab pos="1779270" algn="l"/>
                        </a:tabLst>
                      </a:pPr>
                      <a:r>
                        <a:rPr lang="en-IN" sz="2000" dirty="0">
                          <a:solidFill>
                            <a:schemeClr val="tx1"/>
                          </a:solidFill>
                          <a:effectLst/>
                        </a:rPr>
                        <a:t>FORCE SENSOR</a:t>
                      </a:r>
                      <a:endPar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lnSpc>
                          <a:spcPct val="107000"/>
                        </a:lnSpc>
                        <a:spcAft>
                          <a:spcPts val="800"/>
                        </a:spcAft>
                        <a:tabLst>
                          <a:tab pos="1778635" algn="l"/>
                          <a:tab pos="1779270" algn="l"/>
                        </a:tabLst>
                      </a:pPr>
                      <a:r>
                        <a:rPr lang="en-IN" sz="2000" dirty="0">
                          <a:solidFill>
                            <a:schemeClr val="tx1"/>
                          </a:solidFill>
                          <a:effectLst/>
                        </a:rPr>
                        <a:t>ROBODO SEN38</a:t>
                      </a:r>
                      <a:endPar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extLst>
                  <a:ext uri="{0D108BD9-81ED-4DB2-BD59-A6C34878D82A}">
                    <a16:rowId xmlns:a16="http://schemas.microsoft.com/office/drawing/2014/main" val="841559581"/>
                  </a:ext>
                </a:extLst>
              </a:tr>
              <a:tr h="247160">
                <a:tc>
                  <a:txBody>
                    <a:bodyPr/>
                    <a:lstStyle/>
                    <a:p>
                      <a:pPr algn="ctr">
                        <a:lnSpc>
                          <a:spcPct val="107000"/>
                        </a:lnSpc>
                        <a:spcAft>
                          <a:spcPts val="800"/>
                        </a:spcAft>
                        <a:tabLst>
                          <a:tab pos="1778635" algn="l"/>
                          <a:tab pos="1779270" algn="l"/>
                        </a:tabLst>
                      </a:pPr>
                      <a:r>
                        <a:rPr lang="en-IN" sz="2000">
                          <a:solidFill>
                            <a:schemeClr val="tx1"/>
                          </a:solidFill>
                          <a:effectLst/>
                        </a:rPr>
                        <a:t>2</a:t>
                      </a:r>
                      <a:endParaRPr lang="en-IN" sz="200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nSpc>
                          <a:spcPct val="107000"/>
                        </a:lnSpc>
                        <a:spcAft>
                          <a:spcPts val="800"/>
                        </a:spcAft>
                        <a:tabLst>
                          <a:tab pos="1778635" algn="l"/>
                          <a:tab pos="1779270" algn="l"/>
                        </a:tabLst>
                      </a:pPr>
                      <a:r>
                        <a:rPr lang="en-IN" sz="2000" dirty="0">
                          <a:solidFill>
                            <a:schemeClr val="tx1"/>
                          </a:solidFill>
                          <a:effectLst/>
                        </a:rPr>
                        <a:t>MICRO CONTROLLER</a:t>
                      </a:r>
                      <a:endPar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lnSpc>
                          <a:spcPct val="107000"/>
                        </a:lnSpc>
                        <a:spcAft>
                          <a:spcPts val="800"/>
                        </a:spcAft>
                        <a:tabLst>
                          <a:tab pos="1778635" algn="l"/>
                          <a:tab pos="1779270" algn="l"/>
                        </a:tabLst>
                      </a:pPr>
                      <a:r>
                        <a:rPr lang="en-US" sz="2000">
                          <a:solidFill>
                            <a:schemeClr val="tx1"/>
                          </a:solidFill>
                          <a:effectLst/>
                        </a:rPr>
                        <a:t>STM32H747I-DISCO </a:t>
                      </a:r>
                      <a:r>
                        <a:rPr lang="en-IN" sz="2000">
                          <a:solidFill>
                            <a:schemeClr val="tx1"/>
                          </a:solidFill>
                          <a:effectLst/>
                        </a:rPr>
                        <a:t>(&amp;) B-L475E-IOT01A</a:t>
                      </a:r>
                      <a:endParaRPr lang="en-IN" sz="200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extLst>
                  <a:ext uri="{0D108BD9-81ED-4DB2-BD59-A6C34878D82A}">
                    <a16:rowId xmlns:a16="http://schemas.microsoft.com/office/drawing/2014/main" val="2903531254"/>
                  </a:ext>
                </a:extLst>
              </a:tr>
              <a:tr h="307249">
                <a:tc>
                  <a:txBody>
                    <a:bodyPr/>
                    <a:lstStyle/>
                    <a:p>
                      <a:pPr algn="ctr">
                        <a:lnSpc>
                          <a:spcPct val="107000"/>
                        </a:lnSpc>
                        <a:spcAft>
                          <a:spcPts val="800"/>
                        </a:spcAft>
                        <a:tabLst>
                          <a:tab pos="1778635" algn="l"/>
                          <a:tab pos="1779270" algn="l"/>
                        </a:tabLst>
                      </a:pPr>
                      <a:r>
                        <a:rPr lang="en-IN" sz="2000">
                          <a:solidFill>
                            <a:schemeClr val="tx1"/>
                          </a:solidFill>
                          <a:effectLst/>
                        </a:rPr>
                        <a:t>3</a:t>
                      </a:r>
                      <a:endParaRPr lang="en-IN" sz="200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nSpc>
                          <a:spcPct val="107000"/>
                        </a:lnSpc>
                        <a:spcAft>
                          <a:spcPts val="800"/>
                        </a:spcAft>
                        <a:tabLst>
                          <a:tab pos="1778635" algn="l"/>
                          <a:tab pos="1779270" algn="l"/>
                        </a:tabLst>
                      </a:pPr>
                      <a:r>
                        <a:rPr lang="en-IN" sz="2000" dirty="0">
                          <a:solidFill>
                            <a:schemeClr val="tx1"/>
                          </a:solidFill>
                          <a:effectLst/>
                        </a:rPr>
                        <a:t>GPS</a:t>
                      </a:r>
                      <a:endPar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lnSpc>
                          <a:spcPct val="107000"/>
                        </a:lnSpc>
                        <a:spcAft>
                          <a:spcPts val="800"/>
                        </a:spcAft>
                        <a:tabLst>
                          <a:tab pos="1778635" algn="l"/>
                          <a:tab pos="1779270" algn="l"/>
                        </a:tabLst>
                      </a:pPr>
                      <a:r>
                        <a:rPr lang="en-IN" sz="2000">
                          <a:solidFill>
                            <a:schemeClr val="tx1"/>
                          </a:solidFill>
                          <a:effectLst/>
                        </a:rPr>
                        <a:t>NEO-6M (Serial TTL Output)</a:t>
                      </a:r>
                      <a:endParaRPr lang="en-IN" sz="200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extLst>
                  <a:ext uri="{0D108BD9-81ED-4DB2-BD59-A6C34878D82A}">
                    <a16:rowId xmlns:a16="http://schemas.microsoft.com/office/drawing/2014/main" val="1630498897"/>
                  </a:ext>
                </a:extLst>
              </a:tr>
              <a:tr h="626655">
                <a:tc>
                  <a:txBody>
                    <a:bodyPr/>
                    <a:lstStyle/>
                    <a:p>
                      <a:pPr algn="ctr">
                        <a:lnSpc>
                          <a:spcPct val="107000"/>
                        </a:lnSpc>
                        <a:spcAft>
                          <a:spcPts val="800"/>
                        </a:spcAft>
                        <a:tabLst>
                          <a:tab pos="1778635" algn="l"/>
                          <a:tab pos="1779270" algn="l"/>
                        </a:tabLst>
                      </a:pPr>
                      <a:r>
                        <a:rPr lang="en-IN" sz="2000">
                          <a:solidFill>
                            <a:schemeClr val="tx1"/>
                          </a:solidFill>
                          <a:effectLst/>
                        </a:rPr>
                        <a:t>4</a:t>
                      </a:r>
                    </a:p>
                    <a:p>
                      <a:pPr algn="ctr">
                        <a:lnSpc>
                          <a:spcPct val="107000"/>
                        </a:lnSpc>
                        <a:spcAft>
                          <a:spcPts val="800"/>
                        </a:spcAft>
                        <a:tabLst>
                          <a:tab pos="1778635" algn="l"/>
                          <a:tab pos="1779270" algn="l"/>
                        </a:tabLst>
                      </a:pPr>
                      <a:r>
                        <a:rPr lang="en-IN" sz="2000">
                          <a:solidFill>
                            <a:schemeClr val="tx1"/>
                          </a:solidFill>
                          <a:effectLst/>
                        </a:rPr>
                        <a:t> </a:t>
                      </a:r>
                      <a:endParaRPr lang="en-IN" sz="200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nSpc>
                          <a:spcPct val="107000"/>
                        </a:lnSpc>
                        <a:spcAft>
                          <a:spcPts val="800"/>
                        </a:spcAft>
                        <a:tabLst>
                          <a:tab pos="1778635" algn="l"/>
                          <a:tab pos="1779270" algn="l"/>
                        </a:tabLst>
                      </a:pPr>
                      <a:r>
                        <a:rPr lang="en-IN" sz="2000" dirty="0">
                          <a:solidFill>
                            <a:schemeClr val="tx1"/>
                          </a:solidFill>
                          <a:effectLst/>
                        </a:rPr>
                        <a:t>GSM</a:t>
                      </a:r>
                      <a:endPar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lnSpc>
                          <a:spcPct val="107000"/>
                        </a:lnSpc>
                        <a:spcAft>
                          <a:spcPts val="800"/>
                        </a:spcAft>
                        <a:tabLst>
                          <a:tab pos="1778635" algn="l"/>
                          <a:tab pos="1779270" algn="l"/>
                        </a:tabLst>
                      </a:pPr>
                      <a:r>
                        <a:rPr lang="en-IN" sz="2000" dirty="0">
                          <a:solidFill>
                            <a:schemeClr val="tx1"/>
                          </a:solidFill>
                          <a:effectLst/>
                        </a:rPr>
                        <a:t>SIM900A GPRS 4G</a:t>
                      </a:r>
                      <a:endPar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extLst>
                  <a:ext uri="{0D108BD9-81ED-4DB2-BD59-A6C34878D82A}">
                    <a16:rowId xmlns:a16="http://schemas.microsoft.com/office/drawing/2014/main" val="4229287274"/>
                  </a:ext>
                </a:extLst>
              </a:tr>
              <a:tr h="247160">
                <a:tc>
                  <a:txBody>
                    <a:bodyPr/>
                    <a:lstStyle/>
                    <a:p>
                      <a:pPr algn="ctr">
                        <a:lnSpc>
                          <a:spcPct val="107000"/>
                        </a:lnSpc>
                        <a:spcAft>
                          <a:spcPts val="800"/>
                        </a:spcAft>
                        <a:tabLst>
                          <a:tab pos="1778635" algn="l"/>
                          <a:tab pos="1779270" algn="l"/>
                        </a:tabLst>
                      </a:pPr>
                      <a:r>
                        <a:rPr lang="en-IN" sz="2000">
                          <a:solidFill>
                            <a:schemeClr val="tx1"/>
                          </a:solidFill>
                          <a:effectLst/>
                        </a:rPr>
                        <a:t>5</a:t>
                      </a:r>
                      <a:endParaRPr lang="en-IN" sz="200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nSpc>
                          <a:spcPct val="107000"/>
                        </a:lnSpc>
                        <a:spcAft>
                          <a:spcPts val="800"/>
                        </a:spcAft>
                        <a:tabLst>
                          <a:tab pos="1778635" algn="l"/>
                          <a:tab pos="1779270" algn="l"/>
                        </a:tabLst>
                      </a:pPr>
                      <a:r>
                        <a:rPr lang="en-IN" sz="2000">
                          <a:solidFill>
                            <a:schemeClr val="tx1"/>
                          </a:solidFill>
                          <a:effectLst/>
                        </a:rPr>
                        <a:t>BATTERY</a:t>
                      </a:r>
                      <a:endParaRPr lang="en-IN" sz="200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lnSpc>
                          <a:spcPct val="107000"/>
                        </a:lnSpc>
                        <a:spcAft>
                          <a:spcPts val="800"/>
                        </a:spcAft>
                        <a:tabLst>
                          <a:tab pos="1778635" algn="l"/>
                          <a:tab pos="1779270" algn="l"/>
                        </a:tabLst>
                      </a:pPr>
                      <a:r>
                        <a:rPr lang="en-IN" sz="2000" dirty="0">
                          <a:solidFill>
                            <a:schemeClr val="tx1"/>
                          </a:solidFill>
                          <a:effectLst/>
                        </a:rPr>
                        <a:t>12V, 1.3Ah</a:t>
                      </a:r>
                      <a:endPar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extLst>
                  <a:ext uri="{0D108BD9-81ED-4DB2-BD59-A6C34878D82A}">
                    <a16:rowId xmlns:a16="http://schemas.microsoft.com/office/drawing/2014/main" val="433271908"/>
                  </a:ext>
                </a:extLst>
              </a:tr>
              <a:tr h="248921">
                <a:tc>
                  <a:txBody>
                    <a:bodyPr/>
                    <a:lstStyle/>
                    <a:p>
                      <a:pPr algn="ctr">
                        <a:lnSpc>
                          <a:spcPct val="107000"/>
                        </a:lnSpc>
                        <a:spcAft>
                          <a:spcPts val="800"/>
                        </a:spcAft>
                        <a:tabLst>
                          <a:tab pos="1778635" algn="l"/>
                          <a:tab pos="1779270" algn="l"/>
                        </a:tabLst>
                      </a:pPr>
                      <a:r>
                        <a:rPr lang="en-IN" sz="2000" dirty="0">
                          <a:solidFill>
                            <a:schemeClr val="tx1"/>
                          </a:solidFill>
                          <a:effectLst/>
                        </a:rPr>
                        <a:t>6</a:t>
                      </a:r>
                      <a:endPar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nSpc>
                          <a:spcPct val="107000"/>
                        </a:lnSpc>
                        <a:spcAft>
                          <a:spcPts val="800"/>
                        </a:spcAft>
                        <a:tabLst>
                          <a:tab pos="1778635" algn="l"/>
                          <a:tab pos="1779270" algn="l"/>
                        </a:tabLst>
                      </a:pPr>
                      <a:r>
                        <a:rPr lang="en-IN" sz="2000">
                          <a:solidFill>
                            <a:schemeClr val="tx1"/>
                          </a:solidFill>
                          <a:effectLst/>
                        </a:rPr>
                        <a:t>LCD DISPLAY</a:t>
                      </a:r>
                      <a:endParaRPr lang="en-IN" sz="200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lnSpc>
                          <a:spcPct val="107000"/>
                        </a:lnSpc>
                        <a:spcAft>
                          <a:spcPts val="800"/>
                        </a:spcAft>
                        <a:tabLst>
                          <a:tab pos="1778635" algn="l"/>
                          <a:tab pos="1779270" algn="l"/>
                        </a:tabLst>
                      </a:pPr>
                      <a:r>
                        <a:rPr lang="en-IN" sz="2000" dirty="0">
                          <a:solidFill>
                            <a:schemeClr val="tx1"/>
                          </a:solidFill>
                          <a:effectLst/>
                        </a:rPr>
                        <a:t>4156, 0.96 OLED BLUE SPI, 7PIN</a:t>
                      </a:r>
                      <a:endPar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extLst>
                  <a:ext uri="{0D108BD9-81ED-4DB2-BD59-A6C34878D82A}">
                    <a16:rowId xmlns:a16="http://schemas.microsoft.com/office/drawing/2014/main" val="1142833539"/>
                  </a:ext>
                </a:extLst>
              </a:tr>
            </a:tbl>
          </a:graphicData>
        </a:graphic>
      </p:graphicFrame>
      <p:sp>
        <p:nvSpPr>
          <p:cNvPr id="6" name="TextBox 34">
            <a:extLst>
              <a:ext uri="{FF2B5EF4-FFF2-40B4-BE49-F238E27FC236}">
                <a16:creationId xmlns:a16="http://schemas.microsoft.com/office/drawing/2014/main" id="{8754C81F-9344-F3CD-57D4-6C3D9527197A}"/>
              </a:ext>
            </a:extLst>
          </p:cNvPr>
          <p:cNvSpPr txBox="1"/>
          <p:nvPr/>
        </p:nvSpPr>
        <p:spPr>
          <a:xfrm>
            <a:off x="992413" y="5497983"/>
            <a:ext cx="9041399" cy="1077218"/>
          </a:xfrm>
          <a:prstGeom prst="rect">
            <a:avLst/>
          </a:prstGeom>
        </p:spPr>
        <p:txBody>
          <a:bodyPr wrap="square" lIns="0" tIns="0" rIns="0" bIns="0" rtlCol="0" anchor="t">
            <a:spAutoFit/>
          </a:bodyPr>
          <a:lstStyle/>
          <a:p>
            <a:pPr>
              <a:lnSpc>
                <a:spcPts val="8400"/>
              </a:lnSpc>
            </a:pPr>
            <a:endParaRPr lang="en-US" sz="7000" dirty="0">
              <a:solidFill>
                <a:schemeClr val="bg1"/>
              </a:solidFill>
              <a:latin typeface="Be Vietnam Ultra-Bold"/>
            </a:endParaRPr>
          </a:p>
        </p:txBody>
      </p:sp>
      <p:graphicFrame>
        <p:nvGraphicFramePr>
          <p:cNvPr id="7" name="Table 6">
            <a:extLst>
              <a:ext uri="{FF2B5EF4-FFF2-40B4-BE49-F238E27FC236}">
                <a16:creationId xmlns:a16="http://schemas.microsoft.com/office/drawing/2014/main" id="{5CAE6885-055C-882C-380D-861DB74BB273}"/>
              </a:ext>
            </a:extLst>
          </p:cNvPr>
          <p:cNvGraphicFramePr>
            <a:graphicFrameLocks noGrp="1"/>
          </p:cNvGraphicFramePr>
          <p:nvPr>
            <p:extLst>
              <p:ext uri="{D42A27DB-BD31-4B8C-83A1-F6EECF244321}">
                <p14:modId xmlns:p14="http://schemas.microsoft.com/office/powerpoint/2010/main" val="1269236684"/>
              </p:ext>
            </p:extLst>
          </p:nvPr>
        </p:nvGraphicFramePr>
        <p:xfrm>
          <a:off x="1009650" y="6388468"/>
          <a:ext cx="9041399" cy="2989599"/>
        </p:xfrm>
        <a:graphic>
          <a:graphicData uri="http://schemas.openxmlformats.org/drawingml/2006/table">
            <a:tbl>
              <a:tblPr firstRow="1" firstCol="1" bandRow="1">
                <a:tableStyleId>{5C22544A-7EE6-4342-B048-85BDC9FD1C3A}</a:tableStyleId>
              </a:tblPr>
              <a:tblGrid>
                <a:gridCol w="819150">
                  <a:extLst>
                    <a:ext uri="{9D8B030D-6E8A-4147-A177-3AD203B41FA5}">
                      <a16:colId xmlns:a16="http://schemas.microsoft.com/office/drawing/2014/main" val="541256248"/>
                    </a:ext>
                  </a:extLst>
                </a:gridCol>
                <a:gridCol w="1676400">
                  <a:extLst>
                    <a:ext uri="{9D8B030D-6E8A-4147-A177-3AD203B41FA5}">
                      <a16:colId xmlns:a16="http://schemas.microsoft.com/office/drawing/2014/main" val="4226874568"/>
                    </a:ext>
                  </a:extLst>
                </a:gridCol>
                <a:gridCol w="3060869">
                  <a:extLst>
                    <a:ext uri="{9D8B030D-6E8A-4147-A177-3AD203B41FA5}">
                      <a16:colId xmlns:a16="http://schemas.microsoft.com/office/drawing/2014/main" val="3011470195"/>
                    </a:ext>
                  </a:extLst>
                </a:gridCol>
                <a:gridCol w="3484980">
                  <a:extLst>
                    <a:ext uri="{9D8B030D-6E8A-4147-A177-3AD203B41FA5}">
                      <a16:colId xmlns:a16="http://schemas.microsoft.com/office/drawing/2014/main" val="3199922242"/>
                    </a:ext>
                  </a:extLst>
                </a:gridCol>
              </a:tblGrid>
              <a:tr h="336823">
                <a:tc>
                  <a:txBody>
                    <a:bodyPr/>
                    <a:lstStyle/>
                    <a:p>
                      <a:pPr algn="ctr">
                        <a:lnSpc>
                          <a:spcPct val="107000"/>
                        </a:lnSpc>
                        <a:spcAft>
                          <a:spcPts val="800"/>
                        </a:spcAft>
                        <a:tabLst>
                          <a:tab pos="1778635" algn="l"/>
                          <a:tab pos="1779270" algn="l"/>
                        </a:tabLst>
                      </a:pPr>
                      <a:r>
                        <a:rPr lang="en-IN" sz="2000" dirty="0">
                          <a:solidFill>
                            <a:schemeClr val="tx1"/>
                          </a:solidFill>
                          <a:effectLst/>
                        </a:rPr>
                        <a:t>S.NO</a:t>
                      </a:r>
                      <a:endPar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lnSpc>
                          <a:spcPct val="107000"/>
                        </a:lnSpc>
                        <a:spcAft>
                          <a:spcPts val="800"/>
                        </a:spcAft>
                        <a:tabLst>
                          <a:tab pos="1778635" algn="l"/>
                          <a:tab pos="1779270" algn="l"/>
                        </a:tabLst>
                      </a:pPr>
                      <a:r>
                        <a:rPr lang="en-IN" sz="2000">
                          <a:solidFill>
                            <a:schemeClr val="tx1"/>
                          </a:solidFill>
                          <a:effectLst/>
                        </a:rPr>
                        <a:t>COMPONENTS</a:t>
                      </a:r>
                      <a:endParaRPr lang="en-IN" sz="200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lnSpc>
                          <a:spcPct val="107000"/>
                        </a:lnSpc>
                        <a:spcAft>
                          <a:spcPts val="800"/>
                        </a:spcAft>
                        <a:tabLst>
                          <a:tab pos="1778635" algn="l"/>
                          <a:tab pos="1779270" algn="l"/>
                        </a:tabLst>
                      </a:pPr>
                      <a:r>
                        <a:rPr lang="en-IN" sz="2000" dirty="0">
                          <a:solidFill>
                            <a:schemeClr val="tx1"/>
                          </a:solidFill>
                          <a:effectLst/>
                        </a:rPr>
                        <a:t>SPECIFICATIONS</a:t>
                      </a:r>
                      <a:endPar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lnSpc>
                          <a:spcPct val="107000"/>
                        </a:lnSpc>
                        <a:spcAft>
                          <a:spcPts val="800"/>
                        </a:spcAft>
                        <a:tabLst>
                          <a:tab pos="1778635" algn="l"/>
                          <a:tab pos="1779270" algn="l"/>
                        </a:tabLst>
                      </a:pPr>
                      <a:r>
                        <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rPr>
                        <a:t>COST</a:t>
                      </a:r>
                    </a:p>
                  </a:txBody>
                  <a:tcPr marL="68580" marR="68580" marT="0" marB="0">
                    <a:solidFill>
                      <a:schemeClr val="tx2">
                        <a:lumMod val="20000"/>
                        <a:lumOff val="80000"/>
                      </a:schemeClr>
                    </a:solidFill>
                  </a:tcPr>
                </a:tc>
                <a:extLst>
                  <a:ext uri="{0D108BD9-81ED-4DB2-BD59-A6C34878D82A}">
                    <a16:rowId xmlns:a16="http://schemas.microsoft.com/office/drawing/2014/main" val="2516081640"/>
                  </a:ext>
                </a:extLst>
              </a:tr>
              <a:tr h="247160">
                <a:tc>
                  <a:txBody>
                    <a:bodyPr/>
                    <a:lstStyle/>
                    <a:p>
                      <a:pPr algn="ctr">
                        <a:lnSpc>
                          <a:spcPct val="107000"/>
                        </a:lnSpc>
                        <a:spcAft>
                          <a:spcPts val="800"/>
                        </a:spcAft>
                        <a:tabLst>
                          <a:tab pos="1778635" algn="l"/>
                          <a:tab pos="1779270" algn="l"/>
                        </a:tabLst>
                      </a:pPr>
                      <a:r>
                        <a:rPr lang="en-IN" sz="2000">
                          <a:solidFill>
                            <a:schemeClr val="tx1"/>
                          </a:solidFill>
                          <a:effectLst/>
                        </a:rPr>
                        <a:t>1</a:t>
                      </a:r>
                      <a:endParaRPr lang="en-IN" sz="200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nSpc>
                          <a:spcPct val="107000"/>
                        </a:lnSpc>
                        <a:spcAft>
                          <a:spcPts val="800"/>
                        </a:spcAft>
                        <a:tabLst>
                          <a:tab pos="1778635" algn="l"/>
                          <a:tab pos="1779270" algn="l"/>
                        </a:tabLst>
                      </a:pPr>
                      <a:r>
                        <a:rPr lang="en-IN" sz="2000" dirty="0">
                          <a:solidFill>
                            <a:schemeClr val="tx1"/>
                          </a:solidFill>
                          <a:effectLst/>
                        </a:rPr>
                        <a:t>FORCE SENSOR</a:t>
                      </a:r>
                      <a:endPar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lnSpc>
                          <a:spcPct val="107000"/>
                        </a:lnSpc>
                        <a:spcAft>
                          <a:spcPts val="800"/>
                        </a:spcAft>
                        <a:tabLst>
                          <a:tab pos="1778635" algn="l"/>
                          <a:tab pos="1779270" algn="l"/>
                        </a:tabLst>
                      </a:pPr>
                      <a:r>
                        <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rPr>
                        <a:t>QLA414 NANO SENSOR</a:t>
                      </a:r>
                    </a:p>
                  </a:txBody>
                  <a:tcPr marL="68580" marR="68580" marT="0" marB="0">
                    <a:solidFill>
                      <a:schemeClr val="tx2">
                        <a:lumMod val="20000"/>
                        <a:lumOff val="80000"/>
                      </a:schemeClr>
                    </a:solidFill>
                  </a:tcPr>
                </a:tc>
                <a:tc>
                  <a:txBody>
                    <a:bodyPr/>
                    <a:lstStyle/>
                    <a:p>
                      <a:pPr algn="ctr">
                        <a:lnSpc>
                          <a:spcPct val="107000"/>
                        </a:lnSpc>
                        <a:spcAft>
                          <a:spcPts val="800"/>
                        </a:spcAft>
                        <a:tabLst>
                          <a:tab pos="1778635" algn="l"/>
                          <a:tab pos="1779270" algn="l"/>
                        </a:tabLst>
                      </a:pPr>
                      <a:r>
                        <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rPr>
                        <a:t>$21.00</a:t>
                      </a:r>
                    </a:p>
                  </a:txBody>
                  <a:tcPr marL="68580" marR="68580" marT="0" marB="0">
                    <a:solidFill>
                      <a:schemeClr val="tx2">
                        <a:lumMod val="20000"/>
                        <a:lumOff val="80000"/>
                      </a:schemeClr>
                    </a:solidFill>
                  </a:tcPr>
                </a:tc>
                <a:extLst>
                  <a:ext uri="{0D108BD9-81ED-4DB2-BD59-A6C34878D82A}">
                    <a16:rowId xmlns:a16="http://schemas.microsoft.com/office/drawing/2014/main" val="841559581"/>
                  </a:ext>
                </a:extLst>
              </a:tr>
              <a:tr h="247160">
                <a:tc>
                  <a:txBody>
                    <a:bodyPr/>
                    <a:lstStyle/>
                    <a:p>
                      <a:pPr algn="ctr">
                        <a:lnSpc>
                          <a:spcPct val="107000"/>
                        </a:lnSpc>
                        <a:spcAft>
                          <a:spcPts val="800"/>
                        </a:spcAft>
                        <a:tabLst>
                          <a:tab pos="1778635" algn="l"/>
                          <a:tab pos="1779270" algn="l"/>
                        </a:tabLst>
                      </a:pPr>
                      <a:r>
                        <a:rPr lang="en-IN" sz="2000">
                          <a:solidFill>
                            <a:schemeClr val="tx1"/>
                          </a:solidFill>
                          <a:effectLst/>
                        </a:rPr>
                        <a:t>2</a:t>
                      </a:r>
                      <a:endParaRPr lang="en-IN" sz="200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nSpc>
                          <a:spcPct val="107000"/>
                        </a:lnSpc>
                        <a:spcAft>
                          <a:spcPts val="800"/>
                        </a:spcAft>
                        <a:tabLst>
                          <a:tab pos="1778635" algn="l"/>
                          <a:tab pos="1779270" algn="l"/>
                        </a:tabLst>
                      </a:pPr>
                      <a:r>
                        <a:rPr lang="en-IN" sz="2000" dirty="0">
                          <a:solidFill>
                            <a:schemeClr val="tx1"/>
                          </a:solidFill>
                          <a:effectLst/>
                        </a:rPr>
                        <a:t>MICRO CONTROLLER</a:t>
                      </a:r>
                      <a:endPar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lnSpc>
                          <a:spcPct val="107000"/>
                        </a:lnSpc>
                        <a:spcAft>
                          <a:spcPts val="800"/>
                        </a:spcAft>
                        <a:tabLst>
                          <a:tab pos="1778635" algn="l"/>
                          <a:tab pos="1779270" algn="l"/>
                        </a:tabLst>
                      </a:pPr>
                      <a:r>
                        <a:rPr lang="en-US"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rPr>
                        <a:t>BEETLE</a:t>
                      </a:r>
                      <a:endPar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lnSpc>
                          <a:spcPct val="107000"/>
                        </a:lnSpc>
                        <a:spcAft>
                          <a:spcPts val="800"/>
                        </a:spcAft>
                        <a:tabLst>
                          <a:tab pos="1778635" algn="l"/>
                          <a:tab pos="1779270" algn="l"/>
                        </a:tabLst>
                      </a:pPr>
                      <a:r>
                        <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rPr>
                        <a:t>$20.05</a:t>
                      </a:r>
                    </a:p>
                  </a:txBody>
                  <a:tcPr marL="68580" marR="68580" marT="0" marB="0">
                    <a:solidFill>
                      <a:schemeClr val="tx2">
                        <a:lumMod val="20000"/>
                        <a:lumOff val="80000"/>
                      </a:schemeClr>
                    </a:solidFill>
                  </a:tcPr>
                </a:tc>
                <a:extLst>
                  <a:ext uri="{0D108BD9-81ED-4DB2-BD59-A6C34878D82A}">
                    <a16:rowId xmlns:a16="http://schemas.microsoft.com/office/drawing/2014/main" val="2903531254"/>
                  </a:ext>
                </a:extLst>
              </a:tr>
              <a:tr h="626655">
                <a:tc>
                  <a:txBody>
                    <a:bodyPr/>
                    <a:lstStyle/>
                    <a:p>
                      <a:pPr algn="ctr">
                        <a:lnSpc>
                          <a:spcPct val="107000"/>
                        </a:lnSpc>
                        <a:spcAft>
                          <a:spcPts val="800"/>
                        </a:spcAft>
                        <a:tabLst>
                          <a:tab pos="1778635" algn="l"/>
                          <a:tab pos="1779270" algn="l"/>
                        </a:tabLst>
                      </a:pPr>
                      <a:r>
                        <a:rPr lang="en-IN" sz="2000" dirty="0">
                          <a:solidFill>
                            <a:schemeClr val="tx1"/>
                          </a:solidFill>
                          <a:effectLst/>
                        </a:rPr>
                        <a:t>3</a:t>
                      </a:r>
                    </a:p>
                    <a:p>
                      <a:pPr algn="ctr">
                        <a:lnSpc>
                          <a:spcPct val="107000"/>
                        </a:lnSpc>
                        <a:spcAft>
                          <a:spcPts val="800"/>
                        </a:spcAft>
                        <a:tabLst>
                          <a:tab pos="1778635" algn="l"/>
                          <a:tab pos="1779270" algn="l"/>
                        </a:tabLst>
                      </a:pPr>
                      <a:r>
                        <a:rPr lang="en-IN" sz="2000" dirty="0">
                          <a:solidFill>
                            <a:schemeClr val="tx1"/>
                          </a:solidFill>
                          <a:effectLst/>
                        </a:rPr>
                        <a:t> </a:t>
                      </a:r>
                      <a:endPar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nSpc>
                          <a:spcPct val="107000"/>
                        </a:lnSpc>
                        <a:spcAft>
                          <a:spcPts val="800"/>
                        </a:spcAft>
                        <a:tabLst>
                          <a:tab pos="1778635" algn="l"/>
                          <a:tab pos="1779270" algn="l"/>
                        </a:tabLst>
                      </a:pPr>
                      <a:r>
                        <a:rPr lang="en-IN" sz="2000" dirty="0">
                          <a:solidFill>
                            <a:schemeClr val="tx1"/>
                          </a:solidFill>
                          <a:effectLst/>
                        </a:rPr>
                        <a:t>GNSS MODULE</a:t>
                      </a:r>
                      <a:endPar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lnSpc>
                          <a:spcPct val="107000"/>
                        </a:lnSpc>
                        <a:spcAft>
                          <a:spcPts val="800"/>
                        </a:spcAft>
                        <a:tabLst>
                          <a:tab pos="1778635" algn="l"/>
                          <a:tab pos="1779270" algn="l"/>
                        </a:tabLst>
                      </a:pPr>
                      <a:r>
                        <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rPr>
                        <a:t>MIA-M10</a:t>
                      </a:r>
                    </a:p>
                  </a:txBody>
                  <a:tcPr marL="68580" marR="68580" marT="0" marB="0">
                    <a:solidFill>
                      <a:schemeClr val="tx2">
                        <a:lumMod val="20000"/>
                        <a:lumOff val="80000"/>
                      </a:schemeClr>
                    </a:solidFill>
                  </a:tcPr>
                </a:tc>
                <a:tc>
                  <a:txBody>
                    <a:bodyPr/>
                    <a:lstStyle/>
                    <a:p>
                      <a:pPr algn="ctr">
                        <a:lnSpc>
                          <a:spcPct val="107000"/>
                        </a:lnSpc>
                        <a:spcAft>
                          <a:spcPts val="800"/>
                        </a:spcAft>
                        <a:tabLst>
                          <a:tab pos="1778635" algn="l"/>
                          <a:tab pos="1779270" algn="l"/>
                        </a:tabLst>
                      </a:pPr>
                      <a:r>
                        <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rPr>
                        <a:t>$29.00</a:t>
                      </a:r>
                    </a:p>
                  </a:txBody>
                  <a:tcPr marL="68580" marR="68580" marT="0" marB="0">
                    <a:solidFill>
                      <a:schemeClr val="tx2">
                        <a:lumMod val="20000"/>
                        <a:lumOff val="80000"/>
                      </a:schemeClr>
                    </a:solidFill>
                  </a:tcPr>
                </a:tc>
                <a:extLst>
                  <a:ext uri="{0D108BD9-81ED-4DB2-BD59-A6C34878D82A}">
                    <a16:rowId xmlns:a16="http://schemas.microsoft.com/office/drawing/2014/main" val="4229287274"/>
                  </a:ext>
                </a:extLst>
              </a:tr>
              <a:tr h="247160">
                <a:tc>
                  <a:txBody>
                    <a:bodyPr/>
                    <a:lstStyle/>
                    <a:p>
                      <a:pPr algn="ctr">
                        <a:lnSpc>
                          <a:spcPct val="107000"/>
                        </a:lnSpc>
                        <a:spcAft>
                          <a:spcPts val="800"/>
                        </a:spcAft>
                        <a:tabLst>
                          <a:tab pos="1778635" algn="l"/>
                          <a:tab pos="1779270" algn="l"/>
                        </a:tabLst>
                      </a:pPr>
                      <a:r>
                        <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rPr>
                        <a:t>4</a:t>
                      </a:r>
                    </a:p>
                  </a:txBody>
                  <a:tcPr marL="68580" marR="68580" marT="0" marB="0">
                    <a:solidFill>
                      <a:schemeClr val="tx2">
                        <a:lumMod val="20000"/>
                        <a:lumOff val="80000"/>
                      </a:schemeClr>
                    </a:solidFill>
                  </a:tcPr>
                </a:tc>
                <a:tc>
                  <a:txBody>
                    <a:bodyPr/>
                    <a:lstStyle/>
                    <a:p>
                      <a:pPr>
                        <a:lnSpc>
                          <a:spcPct val="107000"/>
                        </a:lnSpc>
                        <a:spcAft>
                          <a:spcPts val="800"/>
                        </a:spcAft>
                        <a:tabLst>
                          <a:tab pos="1778635" algn="l"/>
                          <a:tab pos="1779270" algn="l"/>
                        </a:tabLst>
                      </a:pPr>
                      <a:r>
                        <a:rPr lang="en-IN" sz="2000" dirty="0">
                          <a:solidFill>
                            <a:schemeClr val="tx1"/>
                          </a:solidFill>
                          <a:effectLst/>
                        </a:rPr>
                        <a:t>ON-CHIP BATTERY</a:t>
                      </a:r>
                      <a:endPar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lnSpc>
                          <a:spcPct val="107000"/>
                        </a:lnSpc>
                        <a:spcAft>
                          <a:spcPts val="800"/>
                        </a:spcAft>
                        <a:tabLst>
                          <a:tab pos="1778635" algn="l"/>
                          <a:tab pos="1779270" algn="l"/>
                        </a:tabLst>
                      </a:pPr>
                      <a:r>
                        <a:rPr lang="en-IN" sz="2000" dirty="0">
                          <a:solidFill>
                            <a:schemeClr val="tx1"/>
                          </a:solidFill>
                          <a:effectLst/>
                        </a:rPr>
                        <a:t>12V, 1.3Ah</a:t>
                      </a:r>
                      <a:endPar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solidFill>
                      <a:schemeClr val="tx2">
                        <a:lumMod val="20000"/>
                        <a:lumOff val="80000"/>
                      </a:schemeClr>
                    </a:solidFill>
                  </a:tcPr>
                </a:tc>
                <a:tc>
                  <a:txBody>
                    <a:bodyPr/>
                    <a:lstStyle/>
                    <a:p>
                      <a:pPr algn="ctr">
                        <a:lnSpc>
                          <a:spcPct val="107000"/>
                        </a:lnSpc>
                        <a:spcAft>
                          <a:spcPts val="800"/>
                        </a:spcAft>
                        <a:tabLst>
                          <a:tab pos="1778635" algn="l"/>
                          <a:tab pos="1779270" algn="l"/>
                        </a:tabLst>
                      </a:pPr>
                      <a:r>
                        <a:rPr lang="en-IN" sz="2000" dirty="0">
                          <a:solidFill>
                            <a:schemeClr val="tx1"/>
                          </a:solidFill>
                          <a:effectLst/>
                          <a:latin typeface="Calibri" panose="020F0502020204030204" pitchFamily="34" charset="0"/>
                          <a:ea typeface="DengXian" panose="02010600030101010101" pitchFamily="2" charset="-122"/>
                          <a:cs typeface="Times New Roman" panose="02020603050405020304" pitchFamily="18" charset="0"/>
                        </a:rPr>
                        <a:t>$19.50</a:t>
                      </a:r>
                    </a:p>
                  </a:txBody>
                  <a:tcPr marL="68580" marR="68580" marT="0" marB="0">
                    <a:solidFill>
                      <a:schemeClr val="tx2">
                        <a:lumMod val="20000"/>
                        <a:lumOff val="80000"/>
                      </a:schemeClr>
                    </a:solidFill>
                  </a:tcPr>
                </a:tc>
                <a:extLst>
                  <a:ext uri="{0D108BD9-81ED-4DB2-BD59-A6C34878D82A}">
                    <a16:rowId xmlns:a16="http://schemas.microsoft.com/office/drawing/2014/main" val="433271908"/>
                  </a:ext>
                </a:extLst>
              </a:tr>
            </a:tbl>
          </a:graphicData>
        </a:graphic>
      </p:graphicFrame>
      <p:sp>
        <p:nvSpPr>
          <p:cNvPr id="8" name="TextBox 34">
            <a:extLst>
              <a:ext uri="{FF2B5EF4-FFF2-40B4-BE49-F238E27FC236}">
                <a16:creationId xmlns:a16="http://schemas.microsoft.com/office/drawing/2014/main" id="{1EC6F02F-C86B-C81D-79B9-7E3E001872EF}"/>
              </a:ext>
            </a:extLst>
          </p:cNvPr>
          <p:cNvSpPr txBox="1"/>
          <p:nvPr/>
        </p:nvSpPr>
        <p:spPr>
          <a:xfrm>
            <a:off x="975176" y="5246352"/>
            <a:ext cx="9041399" cy="975395"/>
          </a:xfrm>
          <a:prstGeom prst="rect">
            <a:avLst/>
          </a:prstGeom>
        </p:spPr>
        <p:txBody>
          <a:bodyPr wrap="square" lIns="0" tIns="0" rIns="0" bIns="0" rtlCol="0" anchor="t">
            <a:spAutoFit/>
          </a:bodyPr>
          <a:lstStyle/>
          <a:p>
            <a:pPr>
              <a:lnSpc>
                <a:spcPts val="8400"/>
              </a:lnSpc>
            </a:pPr>
            <a:r>
              <a:rPr lang="en-US" sz="6000" dirty="0">
                <a:solidFill>
                  <a:schemeClr val="bg1"/>
                </a:solidFill>
                <a:latin typeface="Be Vietnam Ultra-Bold"/>
              </a:rPr>
              <a:t>PRODUCT</a:t>
            </a:r>
          </a:p>
        </p:txBody>
      </p:sp>
      <p:sp>
        <p:nvSpPr>
          <p:cNvPr id="9" name="TextBox 34">
            <a:extLst>
              <a:ext uri="{FF2B5EF4-FFF2-40B4-BE49-F238E27FC236}">
                <a16:creationId xmlns:a16="http://schemas.microsoft.com/office/drawing/2014/main" id="{5339FD18-6AEB-E238-B5D6-0F563A3AB13E}"/>
              </a:ext>
            </a:extLst>
          </p:cNvPr>
          <p:cNvSpPr txBox="1"/>
          <p:nvPr/>
        </p:nvSpPr>
        <p:spPr>
          <a:xfrm>
            <a:off x="10744200" y="1181100"/>
            <a:ext cx="9041399" cy="975395"/>
          </a:xfrm>
          <a:prstGeom prst="rect">
            <a:avLst/>
          </a:prstGeom>
        </p:spPr>
        <p:txBody>
          <a:bodyPr wrap="square" lIns="0" tIns="0" rIns="0" bIns="0" rtlCol="0" anchor="t">
            <a:spAutoFit/>
          </a:bodyPr>
          <a:lstStyle/>
          <a:p>
            <a:pPr>
              <a:lnSpc>
                <a:spcPts val="8400"/>
              </a:lnSpc>
            </a:pPr>
            <a:r>
              <a:rPr lang="en-US" sz="6000" dirty="0">
                <a:solidFill>
                  <a:schemeClr val="bg1"/>
                </a:solidFill>
                <a:latin typeface="Be Vietnam Ultra-Bold"/>
              </a:rPr>
              <a:t>PROTOTYPE IMAGE</a:t>
            </a:r>
          </a:p>
        </p:txBody>
      </p:sp>
      <p:pic>
        <p:nvPicPr>
          <p:cNvPr id="11" name="Picture 10">
            <a:extLst>
              <a:ext uri="{FF2B5EF4-FFF2-40B4-BE49-F238E27FC236}">
                <a16:creationId xmlns:a16="http://schemas.microsoft.com/office/drawing/2014/main" id="{7906DCD9-BDF4-DBB6-FDE0-536BD1D5F9C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734800" y="2926233"/>
            <a:ext cx="5143500" cy="5143500"/>
          </a:xfrm>
          <a:prstGeom prst="rect">
            <a:avLst/>
          </a:prstGeom>
        </p:spPr>
      </p:pic>
    </p:spTree>
    <p:extLst>
      <p:ext uri="{BB962C8B-B14F-4D97-AF65-F5344CB8AC3E}">
        <p14:creationId xmlns:p14="http://schemas.microsoft.com/office/powerpoint/2010/main" val="34397133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400</TotalTime>
  <Words>1964</Words>
  <Application>Microsoft Office PowerPoint</Application>
  <PresentationFormat>Custom</PresentationFormat>
  <Paragraphs>151</Paragraphs>
  <Slides>14</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IBM Plex Sans</vt:lpstr>
      <vt:lpstr>Times New Roman</vt:lpstr>
      <vt:lpstr>Be Vietnam Ultra-Bold</vt:lpstr>
      <vt:lpstr>Calibri</vt:lpstr>
      <vt:lpstr>Be Vietnam</vt:lpstr>
      <vt:lpstr>IBM Plex Sans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Proposal Presentation</dc:title>
  <dc:creator>NITHESWARAN K</dc:creator>
  <cp:lastModifiedBy>NITHESWARAN K</cp:lastModifiedBy>
  <cp:revision>7</cp:revision>
  <dcterms:created xsi:type="dcterms:W3CDTF">2006-08-16T00:00:00Z</dcterms:created>
  <dcterms:modified xsi:type="dcterms:W3CDTF">2024-04-11T17:53:36Z</dcterms:modified>
  <dc:identifier>DAGCG74_t5w</dc:identifier>
</cp:coreProperties>
</file>

<file path=docProps/thumbnail.jpeg>
</file>